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Inter" panose="020B0604020202020204" charset="0"/>
      <p:regular r:id="rId29"/>
    </p:embeddedFont>
    <p:embeddedFont>
      <p:font typeface="Inter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33" autoAdjust="0"/>
  </p:normalViewPr>
  <p:slideViewPr>
    <p:cSldViewPr>
      <p:cViewPr varScale="1">
        <p:scale>
          <a:sx n="52" d="100"/>
          <a:sy n="52" d="100"/>
        </p:scale>
        <p:origin x="523"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5.svg"/><Relationship Id="rId7"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sv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sv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1803481">
            <a:off x="-1558769" y="-2721739"/>
            <a:ext cx="7821074" cy="19539727"/>
            <a:chOff x="0" y="0"/>
            <a:chExt cx="2059871" cy="5146266"/>
          </a:xfrm>
        </p:grpSpPr>
        <p:sp>
          <p:nvSpPr>
            <p:cNvPr id="3" name="Freeform 3"/>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D3D3F2"/>
            </a:solidFill>
          </p:spPr>
        </p:sp>
        <p:sp>
          <p:nvSpPr>
            <p:cNvPr id="4" name="TextBox 4"/>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425876">
            <a:off x="7248318" y="8786475"/>
            <a:ext cx="12022786" cy="2391367"/>
            <a:chOff x="0" y="0"/>
            <a:chExt cx="3166495" cy="629825"/>
          </a:xfrm>
        </p:grpSpPr>
        <p:sp>
          <p:nvSpPr>
            <p:cNvPr id="6" name="Freeform 6"/>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7" name="TextBox 7"/>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AutoShape 9"/>
          <p:cNvSpPr/>
          <p:nvPr/>
        </p:nvSpPr>
        <p:spPr>
          <a:xfrm rot="-7200000">
            <a:off x="5919627" y="8708126"/>
            <a:ext cx="3877602" cy="0"/>
          </a:xfrm>
          <a:prstGeom prst="line">
            <a:avLst/>
          </a:prstGeom>
          <a:ln w="38100" cap="flat">
            <a:solidFill>
              <a:srgbClr val="FBFBFC"/>
            </a:solidFill>
            <a:prstDash val="solid"/>
            <a:headEnd type="none" w="sm" len="sm"/>
            <a:tailEnd type="none" w="sm" len="sm"/>
          </a:ln>
        </p:spPr>
      </p:sp>
      <p:sp>
        <p:nvSpPr>
          <p:cNvPr id="10" name="Freeform 10"/>
          <p:cNvSpPr/>
          <p:nvPr/>
        </p:nvSpPr>
        <p:spPr>
          <a:xfrm>
            <a:off x="15656719" y="341212"/>
            <a:ext cx="2242604" cy="2242604"/>
          </a:xfrm>
          <a:custGeom>
            <a:avLst/>
            <a:gdLst/>
            <a:ahLst/>
            <a:cxnLst/>
            <a:rect l="l" t="t" r="r" b="b"/>
            <a:pathLst>
              <a:path w="2242604" h="2242604">
                <a:moveTo>
                  <a:pt x="0" y="0"/>
                </a:moveTo>
                <a:lnTo>
                  <a:pt x="2242605" y="0"/>
                </a:lnTo>
                <a:lnTo>
                  <a:pt x="2242605" y="2242605"/>
                </a:lnTo>
                <a:lnTo>
                  <a:pt x="0" y="2242605"/>
                </a:lnTo>
                <a:lnTo>
                  <a:pt x="0" y="0"/>
                </a:lnTo>
                <a:close/>
              </a:path>
            </a:pathLst>
          </a:custGeom>
          <a:blipFill>
            <a:blip r:embed="rId4"/>
            <a:stretch>
              <a:fillRect/>
            </a:stretch>
          </a:blipFill>
        </p:spPr>
      </p:sp>
      <p:sp>
        <p:nvSpPr>
          <p:cNvPr id="11" name="Freeform 11"/>
          <p:cNvSpPr/>
          <p:nvPr/>
        </p:nvSpPr>
        <p:spPr>
          <a:xfrm>
            <a:off x="5225854" y="223730"/>
            <a:ext cx="2702801" cy="2477568"/>
          </a:xfrm>
          <a:custGeom>
            <a:avLst/>
            <a:gdLst/>
            <a:ahLst/>
            <a:cxnLst/>
            <a:rect l="l" t="t" r="r" b="b"/>
            <a:pathLst>
              <a:path w="2702801" h="2477568">
                <a:moveTo>
                  <a:pt x="0" y="0"/>
                </a:moveTo>
                <a:lnTo>
                  <a:pt x="2702801" y="0"/>
                </a:lnTo>
                <a:lnTo>
                  <a:pt x="2702801" y="2477568"/>
                </a:lnTo>
                <a:lnTo>
                  <a:pt x="0" y="247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7525694" y="4096497"/>
            <a:ext cx="9071614" cy="3345815"/>
          </a:xfrm>
          <a:prstGeom prst="rect">
            <a:avLst/>
          </a:prstGeom>
        </p:spPr>
        <p:txBody>
          <a:bodyPr lIns="0" tIns="0" rIns="0" bIns="0" rtlCol="0" anchor="t">
            <a:spAutoFit/>
          </a:bodyPr>
          <a:lstStyle/>
          <a:p>
            <a:pPr algn="just">
              <a:lnSpc>
                <a:spcPts val="6655"/>
              </a:lnSpc>
            </a:pPr>
            <a:r>
              <a:rPr lang="en-US" sz="5500" b="1" spc="27" dirty="0">
                <a:solidFill>
                  <a:srgbClr val="35436C"/>
                </a:solidFill>
                <a:latin typeface="Inter Bold"/>
                <a:ea typeface="Inter Bold"/>
                <a:cs typeface="Inter Bold"/>
                <a:sym typeface="Inter Bold"/>
              </a:rPr>
              <a:t>User-Driven Cloud Service Ranking: A Quality &amp; Usability Approach</a:t>
            </a:r>
          </a:p>
        </p:txBody>
      </p:sp>
      <p:sp>
        <p:nvSpPr>
          <p:cNvPr id="13" name="TextBox 13"/>
          <p:cNvSpPr txBox="1"/>
          <p:nvPr/>
        </p:nvSpPr>
        <p:spPr>
          <a:xfrm>
            <a:off x="7525694" y="3171649"/>
            <a:ext cx="5586400" cy="688974"/>
          </a:xfrm>
          <a:prstGeom prst="rect">
            <a:avLst/>
          </a:prstGeom>
        </p:spPr>
        <p:txBody>
          <a:bodyPr lIns="0" tIns="0" rIns="0" bIns="0" rtlCol="0" anchor="t">
            <a:spAutoFit/>
          </a:bodyPr>
          <a:lstStyle/>
          <a:p>
            <a:pPr algn="just">
              <a:lnSpc>
                <a:spcPts val="5600"/>
              </a:lnSpc>
            </a:pPr>
            <a:r>
              <a:rPr lang="en-US" sz="4000" spc="20">
                <a:solidFill>
                  <a:srgbClr val="47557E"/>
                </a:solidFill>
                <a:latin typeface="Inter"/>
                <a:ea typeface="Inter"/>
                <a:cs typeface="Inter"/>
                <a:sym typeface="Inter"/>
              </a:rPr>
              <a:t>Presentation on</a:t>
            </a:r>
          </a:p>
        </p:txBody>
      </p:sp>
      <p:sp>
        <p:nvSpPr>
          <p:cNvPr id="14" name="TextBox 14"/>
          <p:cNvSpPr txBox="1"/>
          <p:nvPr/>
        </p:nvSpPr>
        <p:spPr>
          <a:xfrm>
            <a:off x="13112093" y="7597541"/>
            <a:ext cx="3952087" cy="455295"/>
          </a:xfrm>
          <a:prstGeom prst="rect">
            <a:avLst/>
          </a:prstGeom>
        </p:spPr>
        <p:txBody>
          <a:bodyPr lIns="0" tIns="0" rIns="0" bIns="0" rtlCol="0" anchor="t">
            <a:spAutoFit/>
          </a:bodyPr>
          <a:lstStyle/>
          <a:p>
            <a:pPr algn="r">
              <a:lnSpc>
                <a:spcPts val="3780"/>
              </a:lnSpc>
            </a:pPr>
            <a:r>
              <a:rPr lang="en-US" sz="2700" spc="70">
                <a:solidFill>
                  <a:srgbClr val="47557E"/>
                </a:solidFill>
                <a:latin typeface="Inter"/>
                <a:ea typeface="Inter"/>
                <a:cs typeface="Inter"/>
                <a:sym typeface="Inter"/>
              </a:rPr>
              <a:t>11th February, 2025</a:t>
            </a:r>
          </a:p>
        </p:txBody>
      </p:sp>
      <p:sp>
        <p:nvSpPr>
          <p:cNvPr id="15" name="TextBox 15"/>
          <p:cNvSpPr txBox="1"/>
          <p:nvPr/>
        </p:nvSpPr>
        <p:spPr>
          <a:xfrm>
            <a:off x="583201" y="8014736"/>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6" name="TextBox 16"/>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8945974" y="3708651"/>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81736" y="2669771"/>
            <a:ext cx="4028996" cy="1550587"/>
            <a:chOff x="-1" y="386542"/>
            <a:chExt cx="5371995" cy="2067450"/>
          </a:xfrm>
        </p:grpSpPr>
        <p:grpSp>
          <p:nvGrpSpPr>
            <p:cNvPr id="7" name="Group 7"/>
            <p:cNvGrpSpPr/>
            <p:nvPr/>
          </p:nvGrpSpPr>
          <p:grpSpPr>
            <a:xfrm rot="-5400000">
              <a:off x="1761900" y="-1375359"/>
              <a:ext cx="1627124" cy="5150925"/>
              <a:chOff x="0" y="0"/>
              <a:chExt cx="313184" cy="991434"/>
            </a:xfrm>
          </p:grpSpPr>
          <p:sp>
            <p:nvSpPr>
              <p:cNvPr id="8" name="Freeform 8"/>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9" name="TextBox 9"/>
              <p:cNvSpPr txBox="1"/>
              <p:nvPr/>
            </p:nvSpPr>
            <p:spPr>
              <a:xfrm>
                <a:off x="0" y="-38100"/>
                <a:ext cx="313184" cy="1029534"/>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3283477" y="463201"/>
              <a:ext cx="2088517" cy="1990791"/>
            </a:xfrm>
            <a:prstGeom prst="rect">
              <a:avLst/>
            </a:prstGeom>
          </p:spPr>
          <p:txBody>
            <a:bodyPr lIns="0" tIns="0" rIns="0" bIns="0" rtlCol="0" anchor="t">
              <a:spAutoFit/>
            </a:bodyPr>
            <a:lstStyle/>
            <a:p>
              <a:pPr algn="l">
                <a:lnSpc>
                  <a:spcPts val="10726"/>
                </a:lnSpc>
              </a:pPr>
              <a:r>
                <a:rPr lang="en-US" sz="10945" b="1" spc="54" dirty="0">
                  <a:solidFill>
                    <a:srgbClr val="F5B7CC"/>
                  </a:solidFill>
                  <a:latin typeface="Inter Bold"/>
                  <a:ea typeface="Inter Bold"/>
                  <a:cs typeface="Inter Bold"/>
                  <a:sym typeface="Inter Bold"/>
                </a:rPr>
                <a:t>2.</a:t>
              </a:r>
            </a:p>
          </p:txBody>
        </p:sp>
      </p:grpSp>
      <p:sp>
        <p:nvSpPr>
          <p:cNvPr id="11" name="Freeform 11"/>
          <p:cNvSpPr/>
          <p:nvPr/>
        </p:nvSpPr>
        <p:spPr>
          <a:xfrm rot="-4007976" flipH="1" flipV="1">
            <a:off x="9701356" y="8297329"/>
            <a:ext cx="4754343" cy="7494363"/>
          </a:xfrm>
          <a:custGeom>
            <a:avLst/>
            <a:gdLst/>
            <a:ahLst/>
            <a:cxnLst/>
            <a:rect l="l" t="t" r="r" b="b"/>
            <a:pathLst>
              <a:path w="4754343" h="7494363">
                <a:moveTo>
                  <a:pt x="4754344" y="7494363"/>
                </a:moveTo>
                <a:lnTo>
                  <a:pt x="0" y="7494363"/>
                </a:lnTo>
                <a:lnTo>
                  <a:pt x="0" y="0"/>
                </a:lnTo>
                <a:lnTo>
                  <a:pt x="4754344" y="0"/>
                </a:lnTo>
                <a:lnTo>
                  <a:pt x="4754344"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Freeform 13"/>
          <p:cNvSpPr/>
          <p:nvPr/>
        </p:nvSpPr>
        <p:spPr>
          <a:xfrm>
            <a:off x="2667084" y="4220360"/>
            <a:ext cx="10003033" cy="3575876"/>
          </a:xfrm>
          <a:custGeom>
            <a:avLst/>
            <a:gdLst/>
            <a:ahLst/>
            <a:cxnLst/>
            <a:rect l="l" t="t" r="r" b="b"/>
            <a:pathLst>
              <a:path w="10003033" h="3575876">
                <a:moveTo>
                  <a:pt x="0" y="0"/>
                </a:moveTo>
                <a:lnTo>
                  <a:pt x="10003033" y="0"/>
                </a:lnTo>
                <a:lnTo>
                  <a:pt x="10003033" y="3575876"/>
                </a:lnTo>
                <a:lnTo>
                  <a:pt x="0" y="3575876"/>
                </a:lnTo>
                <a:lnTo>
                  <a:pt x="0" y="0"/>
                </a:lnTo>
                <a:close/>
              </a:path>
            </a:pathLst>
          </a:custGeom>
          <a:blipFill>
            <a:blip r:embed="rId7"/>
            <a:stretch>
              <a:fillRect t="-8747"/>
            </a:stretch>
          </a:blipFill>
        </p:spPr>
      </p:sp>
      <p:sp>
        <p:nvSpPr>
          <p:cNvPr id="14" name="TextBox 14"/>
          <p:cNvSpPr txBox="1"/>
          <p:nvPr/>
        </p:nvSpPr>
        <p:spPr>
          <a:xfrm>
            <a:off x="2831551" y="2618504"/>
            <a:ext cx="8862634" cy="638699"/>
          </a:xfrm>
          <a:prstGeom prst="rect">
            <a:avLst/>
          </a:prstGeom>
        </p:spPr>
        <p:txBody>
          <a:bodyPr lIns="0" tIns="0" rIns="0" bIns="0" rtlCol="0" anchor="t">
            <a:spAutoFit/>
          </a:bodyPr>
          <a:lstStyle/>
          <a:p>
            <a:pPr algn="just">
              <a:lnSpc>
                <a:spcPts val="5480"/>
              </a:lnSpc>
            </a:pPr>
            <a:r>
              <a:rPr lang="en-US" sz="3078" b="1" spc="15">
                <a:solidFill>
                  <a:srgbClr val="222E53"/>
                </a:solidFill>
                <a:latin typeface="Inter Bold"/>
                <a:ea typeface="Inter Bold"/>
                <a:cs typeface="Inter Bold"/>
                <a:sym typeface="Inter Bold"/>
              </a:rPr>
              <a:t>Finances</a:t>
            </a:r>
          </a:p>
        </p:txBody>
      </p:sp>
      <p:sp>
        <p:nvSpPr>
          <p:cNvPr id="15" name="TextBox 15"/>
          <p:cNvSpPr txBox="1"/>
          <p:nvPr/>
        </p:nvSpPr>
        <p:spPr>
          <a:xfrm>
            <a:off x="2831551" y="3320100"/>
            <a:ext cx="8862634" cy="442439"/>
          </a:xfrm>
          <a:prstGeom prst="rect">
            <a:avLst/>
          </a:prstGeom>
        </p:spPr>
        <p:txBody>
          <a:bodyPr lIns="0" tIns="0" rIns="0" bIns="0" rtlCol="0" anchor="t">
            <a:spAutoFit/>
          </a:bodyPr>
          <a:lstStyle/>
          <a:p>
            <a:pPr algn="just">
              <a:lnSpc>
                <a:spcPts val="3881"/>
              </a:lnSpc>
            </a:pPr>
            <a:r>
              <a:rPr lang="en-US" sz="2180" spc="10">
                <a:solidFill>
                  <a:srgbClr val="192445"/>
                </a:solidFill>
                <a:latin typeface="Inter"/>
                <a:ea typeface="Inter"/>
                <a:cs typeface="Inter"/>
                <a:sym typeface="Inter"/>
              </a:rPr>
              <a:t>The KPIs to measure the finances are shown in Figure 2 .</a:t>
            </a:r>
          </a:p>
        </p:txBody>
      </p:sp>
      <p:sp>
        <p:nvSpPr>
          <p:cNvPr id="16" name="TextBox 16"/>
          <p:cNvSpPr txBox="1"/>
          <p:nvPr/>
        </p:nvSpPr>
        <p:spPr>
          <a:xfrm>
            <a:off x="3187580" y="8186212"/>
            <a:ext cx="8509159" cy="356235"/>
          </a:xfrm>
          <a:prstGeom prst="rect">
            <a:avLst/>
          </a:prstGeom>
        </p:spPr>
        <p:txBody>
          <a:bodyPr lIns="0" tIns="0" rIns="0" bIns="0" rtlCol="0" anchor="t">
            <a:spAutoFit/>
          </a:bodyPr>
          <a:lstStyle/>
          <a:p>
            <a:pPr algn="ctr">
              <a:lnSpc>
                <a:spcPts val="2939"/>
              </a:lnSpc>
              <a:spcBef>
                <a:spcPct val="0"/>
              </a:spcBef>
            </a:pPr>
            <a:r>
              <a:rPr lang="en-US" sz="2099" spc="10">
                <a:solidFill>
                  <a:srgbClr val="222E53"/>
                </a:solidFill>
                <a:latin typeface="Inter"/>
                <a:ea typeface="Inter"/>
                <a:cs typeface="Inter"/>
                <a:sym typeface="Inter"/>
              </a:rPr>
              <a:t> FIGURE 2: KPIs to evaluate the financial aspects of cloud services.</a:t>
            </a:r>
          </a:p>
        </p:txBody>
      </p:sp>
      <p:sp>
        <p:nvSpPr>
          <p:cNvPr id="17" name="TextBox 17"/>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8" name="TextBox 18"/>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9" name="TextBox 19"/>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3.</a:t>
            </a:r>
          </a:p>
        </p:txBody>
      </p:sp>
      <p:grpSp>
        <p:nvGrpSpPr>
          <p:cNvPr id="7" name="Group 7"/>
          <p:cNvGrpSpPr/>
          <p:nvPr/>
        </p:nvGrpSpPr>
        <p:grpSpPr>
          <a:xfrm rot="-6118598">
            <a:off x="14071163" y="4640822"/>
            <a:ext cx="2305496" cy="11599048"/>
            <a:chOff x="0" y="0"/>
            <a:chExt cx="607209" cy="3054893"/>
          </a:xfrm>
        </p:grpSpPr>
        <p:sp>
          <p:nvSpPr>
            <p:cNvPr id="8" name="Freeform 8"/>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9" name="TextBox 9"/>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6118598">
            <a:off x="2369444" y="-6054082"/>
            <a:ext cx="733877" cy="11599048"/>
            <a:chOff x="0" y="0"/>
            <a:chExt cx="193284" cy="3054893"/>
          </a:xfrm>
        </p:grpSpPr>
        <p:sp>
          <p:nvSpPr>
            <p:cNvPr id="11" name="Freeform 11"/>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12" name="TextBox 12"/>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Freeform 15"/>
          <p:cNvSpPr/>
          <p:nvPr/>
        </p:nvSpPr>
        <p:spPr>
          <a:xfrm>
            <a:off x="5375988" y="2942529"/>
            <a:ext cx="7536025" cy="5855695"/>
          </a:xfrm>
          <a:custGeom>
            <a:avLst/>
            <a:gdLst/>
            <a:ahLst/>
            <a:cxnLst/>
            <a:rect l="l" t="t" r="r" b="b"/>
            <a:pathLst>
              <a:path w="7536025" h="5855695">
                <a:moveTo>
                  <a:pt x="0" y="0"/>
                </a:moveTo>
                <a:lnTo>
                  <a:pt x="7536024" y="0"/>
                </a:lnTo>
                <a:lnTo>
                  <a:pt x="7536024" y="5855695"/>
                </a:lnTo>
                <a:lnTo>
                  <a:pt x="0" y="5855695"/>
                </a:lnTo>
                <a:lnTo>
                  <a:pt x="0" y="0"/>
                </a:lnTo>
                <a:close/>
              </a:path>
            </a:pathLst>
          </a:custGeom>
          <a:blipFill>
            <a:blip r:embed="rId7"/>
            <a:stretch>
              <a:fillRect l="-13563" t="-5657" r="-40375" b="-1324"/>
            </a:stretch>
          </a:blipFill>
        </p:spPr>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 Performance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Cloud service performance is measured using the KPIs shown in Figure 3.</a:t>
            </a:r>
          </a:p>
        </p:txBody>
      </p:sp>
      <p:sp>
        <p:nvSpPr>
          <p:cNvPr id="18" name="TextBox 18"/>
          <p:cNvSpPr txBox="1"/>
          <p:nvPr/>
        </p:nvSpPr>
        <p:spPr>
          <a:xfrm>
            <a:off x="5765244" y="8874424"/>
            <a:ext cx="6757511" cy="339725"/>
          </a:xfrm>
          <a:prstGeom prst="rect">
            <a:avLst/>
          </a:prstGeom>
        </p:spPr>
        <p:txBody>
          <a:bodyPr lIns="0" tIns="0" rIns="0" bIns="0" rtlCol="0" anchor="t">
            <a:spAutoFit/>
          </a:bodyPr>
          <a:lstStyle/>
          <a:p>
            <a:pPr algn="ctr">
              <a:lnSpc>
                <a:spcPts val="2799"/>
              </a:lnSpc>
              <a:spcBef>
                <a:spcPct val="0"/>
              </a:spcBef>
            </a:pPr>
            <a:r>
              <a:rPr lang="en-US" sz="1999" spc="9">
                <a:solidFill>
                  <a:srgbClr val="222E53"/>
                </a:solidFill>
                <a:latin typeface="Inter"/>
                <a:ea typeface="Inter"/>
                <a:cs typeface="Inter"/>
                <a:sym typeface="Inter"/>
              </a:rPr>
              <a:t> FIGURE 3: KPIs to evaluate Cloud service performance.</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83637" y="9519686"/>
            <a:ext cx="260985"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4.</a:t>
            </a:r>
          </a:p>
        </p:txBody>
      </p:sp>
      <p:grpSp>
        <p:nvGrpSpPr>
          <p:cNvPr id="7" name="Group 7"/>
          <p:cNvGrpSpPr/>
          <p:nvPr/>
        </p:nvGrpSpPr>
        <p:grpSpPr>
          <a:xfrm rot="-6118598">
            <a:off x="2369444" y="-6054082"/>
            <a:ext cx="733877" cy="11599048"/>
            <a:chOff x="0" y="0"/>
            <a:chExt cx="193284" cy="3054893"/>
          </a:xfrm>
        </p:grpSpPr>
        <p:sp>
          <p:nvSpPr>
            <p:cNvPr id="8" name="Freeform 8"/>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9" name="TextBox 9"/>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Freeform 12"/>
          <p:cNvSpPr/>
          <p:nvPr/>
        </p:nvSpPr>
        <p:spPr>
          <a:xfrm>
            <a:off x="5110805" y="3224092"/>
            <a:ext cx="8066390" cy="4773231"/>
          </a:xfrm>
          <a:custGeom>
            <a:avLst/>
            <a:gdLst/>
            <a:ahLst/>
            <a:cxnLst/>
            <a:rect l="l" t="t" r="r" b="b"/>
            <a:pathLst>
              <a:path w="8066390" h="4773231">
                <a:moveTo>
                  <a:pt x="0" y="0"/>
                </a:moveTo>
                <a:lnTo>
                  <a:pt x="8066390" y="0"/>
                </a:lnTo>
                <a:lnTo>
                  <a:pt x="8066390" y="4773231"/>
                </a:lnTo>
                <a:lnTo>
                  <a:pt x="0" y="4773231"/>
                </a:lnTo>
                <a:lnTo>
                  <a:pt x="0" y="0"/>
                </a:lnTo>
                <a:close/>
              </a:path>
            </a:pathLst>
          </a:custGeom>
          <a:blipFill>
            <a:blip r:embed="rId7"/>
            <a:stretch>
              <a:fillRect l="-32257" t="-18095" r="-30500" b="-863"/>
            </a:stretch>
          </a:blipFill>
        </p:spPr>
      </p:sp>
      <p:sp>
        <p:nvSpPr>
          <p:cNvPr id="13" name="TextBox 13"/>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Agility</a:t>
            </a:r>
          </a:p>
        </p:txBody>
      </p:sp>
      <p:sp>
        <p:nvSpPr>
          <p:cNvPr id="14" name="TextBox 14"/>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agility are shown in Figure 4.</a:t>
            </a:r>
          </a:p>
        </p:txBody>
      </p:sp>
      <p:sp>
        <p:nvSpPr>
          <p:cNvPr id="15" name="TextBox 15"/>
          <p:cNvSpPr txBox="1"/>
          <p:nvPr/>
        </p:nvSpPr>
        <p:spPr>
          <a:xfrm>
            <a:off x="5727136" y="8361135"/>
            <a:ext cx="7736205"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4: KPIs to evaluate the agility of cloud services.</a:t>
            </a:r>
          </a:p>
        </p:txBody>
      </p:sp>
      <p:sp>
        <p:nvSpPr>
          <p:cNvPr id="16" name="TextBox 16"/>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7" name="TextBox 17"/>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8" name="Group 18"/>
          <p:cNvGrpSpPr/>
          <p:nvPr/>
        </p:nvGrpSpPr>
        <p:grpSpPr>
          <a:xfrm rot="-6118598">
            <a:off x="14071163" y="4640822"/>
            <a:ext cx="2305496" cy="11599048"/>
            <a:chOff x="0" y="0"/>
            <a:chExt cx="607209" cy="3054893"/>
          </a:xfrm>
        </p:grpSpPr>
        <p:sp>
          <p:nvSpPr>
            <p:cNvPr id="19" name="Freeform 19"/>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20" name="TextBox 20"/>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67718" y="282146"/>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793427" y="-3684023"/>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964602" y="1600947"/>
            <a:ext cx="6358796" cy="8363154"/>
          </a:xfrm>
          <a:custGeom>
            <a:avLst/>
            <a:gdLst/>
            <a:ahLst/>
            <a:cxnLst/>
            <a:rect l="l" t="t" r="r" b="b"/>
            <a:pathLst>
              <a:path w="6358796" h="8363154">
                <a:moveTo>
                  <a:pt x="0" y="0"/>
                </a:moveTo>
                <a:lnTo>
                  <a:pt x="6358796" y="0"/>
                </a:lnTo>
                <a:lnTo>
                  <a:pt x="6358796" y="8363154"/>
                </a:lnTo>
                <a:lnTo>
                  <a:pt x="0" y="8363154"/>
                </a:lnTo>
                <a:lnTo>
                  <a:pt x="0" y="0"/>
                </a:lnTo>
                <a:close/>
              </a:path>
            </a:pathLst>
          </a:custGeom>
          <a:blipFill>
            <a:blip r:embed="rId7"/>
            <a:stretch>
              <a:fillRect l="-12835" r="-17863"/>
            </a:stretch>
          </a:blipFill>
        </p:spPr>
      </p:sp>
      <p:grpSp>
        <p:nvGrpSpPr>
          <p:cNvPr id="15" name="Group 15"/>
          <p:cNvGrpSpPr/>
          <p:nvPr/>
        </p:nvGrpSpPr>
        <p:grpSpPr>
          <a:xfrm>
            <a:off x="319330" y="3855920"/>
            <a:ext cx="5299607" cy="3853208"/>
            <a:chOff x="0" y="0"/>
            <a:chExt cx="1117905" cy="812800"/>
          </a:xfrm>
        </p:grpSpPr>
        <p:sp>
          <p:nvSpPr>
            <p:cNvPr id="16" name="Freeform 16"/>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F5B7CC"/>
            </a:solidFill>
          </p:spPr>
        </p:sp>
        <p:sp>
          <p:nvSpPr>
            <p:cNvPr id="17" name="TextBox 17"/>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79136" y="157241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5.</a:t>
            </a:r>
          </a:p>
        </p:txBody>
      </p:sp>
      <p:sp>
        <p:nvSpPr>
          <p:cNvPr id="19" name="TextBox 19"/>
          <p:cNvSpPr txBox="1"/>
          <p:nvPr/>
        </p:nvSpPr>
        <p:spPr>
          <a:xfrm>
            <a:off x="2690707" y="149637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Usability</a:t>
            </a:r>
          </a:p>
        </p:txBody>
      </p:sp>
      <p:sp>
        <p:nvSpPr>
          <p:cNvPr id="20" name="TextBox 20"/>
          <p:cNvSpPr txBox="1"/>
          <p:nvPr/>
        </p:nvSpPr>
        <p:spPr>
          <a:xfrm>
            <a:off x="579149" y="5146254"/>
            <a:ext cx="4223116" cy="1153795"/>
          </a:xfrm>
          <a:prstGeom prst="rect">
            <a:avLst/>
          </a:prstGeom>
        </p:spPr>
        <p:txBody>
          <a:bodyPr lIns="0" tIns="0" rIns="0" bIns="0" rtlCol="0" anchor="t">
            <a:spAutoFit/>
          </a:bodyPr>
          <a:lstStyle/>
          <a:p>
            <a:pPr algn="l">
              <a:lnSpc>
                <a:spcPts val="3080"/>
              </a:lnSpc>
            </a:pPr>
            <a:r>
              <a:rPr lang="en-US" sz="2200" spc="11">
                <a:solidFill>
                  <a:srgbClr val="192445"/>
                </a:solidFill>
                <a:latin typeface="Inter"/>
                <a:ea typeface="Inter"/>
                <a:cs typeface="Inter"/>
                <a:sym typeface="Inter"/>
              </a:rPr>
              <a:t>Usability of Cloud service is usually measured in terms of the KPIs shown in Figure 5</a:t>
            </a:r>
          </a:p>
        </p:txBody>
      </p:sp>
      <p:sp>
        <p:nvSpPr>
          <p:cNvPr id="21" name="TextBox 21"/>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2" name="TextBox 22"/>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23" name="Group 23"/>
          <p:cNvGrpSpPr/>
          <p:nvPr/>
        </p:nvGrpSpPr>
        <p:grpSpPr>
          <a:xfrm rot="-10800000">
            <a:off x="12574108" y="3815598"/>
            <a:ext cx="5299607" cy="3853208"/>
            <a:chOff x="0" y="0"/>
            <a:chExt cx="1117905" cy="812800"/>
          </a:xfrm>
        </p:grpSpPr>
        <p:sp>
          <p:nvSpPr>
            <p:cNvPr id="24" name="Freeform 24"/>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47557E"/>
            </a:solidFill>
          </p:spPr>
        </p:sp>
        <p:sp>
          <p:nvSpPr>
            <p:cNvPr id="25" name="TextBox 25"/>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416246" y="5369656"/>
            <a:ext cx="4079576" cy="727710"/>
          </a:xfrm>
          <a:prstGeom prst="rect">
            <a:avLst/>
          </a:prstGeom>
        </p:spPr>
        <p:txBody>
          <a:bodyPr lIns="0" tIns="0" rIns="0" bIns="0" rtlCol="0" anchor="t">
            <a:spAutoFit/>
          </a:bodyPr>
          <a:lstStyle/>
          <a:p>
            <a:pPr algn="ctr">
              <a:lnSpc>
                <a:spcPts val="2939"/>
              </a:lnSpc>
              <a:spcBef>
                <a:spcPct val="0"/>
              </a:spcBef>
            </a:pPr>
            <a:r>
              <a:rPr lang="en-US" sz="2099" spc="10" dirty="0">
                <a:solidFill>
                  <a:srgbClr val="FFEDF3"/>
                </a:solidFill>
                <a:latin typeface="Inter"/>
                <a:ea typeface="Inter"/>
                <a:cs typeface="Inter"/>
                <a:sym typeface="Inter"/>
              </a:rPr>
              <a:t> FIGURE 05: KPIs to evaluate the usability of cloud services.</a:t>
            </a:r>
          </a:p>
        </p:txBody>
      </p:sp>
      <p:sp>
        <p:nvSpPr>
          <p:cNvPr id="27" name="TextBox 27"/>
          <p:cNvSpPr txBox="1"/>
          <p:nvPr/>
        </p:nvSpPr>
        <p:spPr>
          <a:xfrm>
            <a:off x="15855181" y="9519686"/>
            <a:ext cx="31789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6074782" y="2918663"/>
            <a:ext cx="6138437" cy="5813408"/>
          </a:xfrm>
          <a:custGeom>
            <a:avLst/>
            <a:gdLst/>
            <a:ahLst/>
            <a:cxnLst/>
            <a:rect l="l" t="t" r="r" b="b"/>
            <a:pathLst>
              <a:path w="6138437" h="5813408">
                <a:moveTo>
                  <a:pt x="0" y="0"/>
                </a:moveTo>
                <a:lnTo>
                  <a:pt x="6138436" y="0"/>
                </a:lnTo>
                <a:lnTo>
                  <a:pt x="6138436" y="5813408"/>
                </a:lnTo>
                <a:lnTo>
                  <a:pt x="0" y="5813408"/>
                </a:lnTo>
                <a:lnTo>
                  <a:pt x="0" y="0"/>
                </a:lnTo>
                <a:close/>
              </a:path>
            </a:pathLst>
          </a:custGeom>
          <a:blipFill>
            <a:blip r:embed="rId7"/>
            <a:stretch>
              <a:fillRect l="-8990" t="-4055"/>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6.</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Accountability</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accountability are shown in Figure 6.</a:t>
            </a:r>
          </a:p>
        </p:txBody>
      </p:sp>
      <p:sp>
        <p:nvSpPr>
          <p:cNvPr id="18" name="TextBox 18"/>
          <p:cNvSpPr txBox="1"/>
          <p:nvPr/>
        </p:nvSpPr>
        <p:spPr>
          <a:xfrm>
            <a:off x="4621292" y="8684446"/>
            <a:ext cx="9045416"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6: KPIs for evaluation of accountability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54348" y="9519686"/>
            <a:ext cx="319564"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3975747" y="4646907"/>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562609" y="2876523"/>
            <a:ext cx="6898583" cy="5791679"/>
          </a:xfrm>
          <a:custGeom>
            <a:avLst/>
            <a:gdLst/>
            <a:ahLst/>
            <a:cxnLst/>
            <a:rect l="l" t="t" r="r" b="b"/>
            <a:pathLst>
              <a:path w="6898583" h="5791679">
                <a:moveTo>
                  <a:pt x="0" y="0"/>
                </a:moveTo>
                <a:lnTo>
                  <a:pt x="6898583" y="0"/>
                </a:lnTo>
                <a:lnTo>
                  <a:pt x="6898583" y="5791680"/>
                </a:lnTo>
                <a:lnTo>
                  <a:pt x="0" y="5791680"/>
                </a:lnTo>
                <a:lnTo>
                  <a:pt x="0" y="0"/>
                </a:lnTo>
                <a:close/>
              </a:path>
            </a:pathLst>
          </a:custGeom>
          <a:blipFill>
            <a:blip r:embed="rId7"/>
            <a:stretch>
              <a:fillRect/>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7.</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Assurance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assurance are shown in Figure 7.</a:t>
            </a:r>
          </a:p>
        </p:txBody>
      </p:sp>
      <p:sp>
        <p:nvSpPr>
          <p:cNvPr id="18" name="TextBox 18"/>
          <p:cNvSpPr txBox="1"/>
          <p:nvPr/>
        </p:nvSpPr>
        <p:spPr>
          <a:xfrm>
            <a:off x="4889659" y="8684446"/>
            <a:ext cx="8508682"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7: KPIs for evaluation of assurance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773400" y="9519687"/>
            <a:ext cx="395511"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26540" y="3519333"/>
            <a:ext cx="11234921" cy="4589881"/>
          </a:xfrm>
          <a:custGeom>
            <a:avLst/>
            <a:gdLst/>
            <a:ahLst/>
            <a:cxnLst/>
            <a:rect l="l" t="t" r="r" b="b"/>
            <a:pathLst>
              <a:path w="11234921" h="4589881">
                <a:moveTo>
                  <a:pt x="0" y="0"/>
                </a:moveTo>
                <a:lnTo>
                  <a:pt x="11234920" y="0"/>
                </a:lnTo>
                <a:lnTo>
                  <a:pt x="11234920" y="4589881"/>
                </a:lnTo>
                <a:lnTo>
                  <a:pt x="0" y="4589881"/>
                </a:lnTo>
                <a:lnTo>
                  <a:pt x="0" y="0"/>
                </a:lnTo>
                <a:close/>
              </a:path>
            </a:pathLst>
          </a:custGeom>
          <a:blipFill>
            <a:blip r:embed="rId7"/>
            <a:stretch>
              <a:fillRect l="-337" t="-10847"/>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8.</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Management</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management are shown in Figure 8.</a:t>
            </a:r>
          </a:p>
        </p:txBody>
      </p:sp>
      <p:sp>
        <p:nvSpPr>
          <p:cNvPr id="18" name="TextBox 18"/>
          <p:cNvSpPr txBox="1"/>
          <p:nvPr/>
        </p:nvSpPr>
        <p:spPr>
          <a:xfrm>
            <a:off x="4997529" y="8684446"/>
            <a:ext cx="8292941"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8: KPIs for evaluate management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621000" y="9519687"/>
            <a:ext cx="550173"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6990377">
            <a:off x="5543216" y="7150116"/>
            <a:ext cx="3580560" cy="7053965"/>
            <a:chOff x="0" y="0"/>
            <a:chExt cx="943028" cy="1857834"/>
          </a:xfrm>
        </p:grpSpPr>
        <p:sp>
          <p:nvSpPr>
            <p:cNvPr id="3" name="Freeform 3"/>
            <p:cNvSpPr/>
            <p:nvPr/>
          </p:nvSpPr>
          <p:spPr>
            <a:xfrm>
              <a:off x="0" y="0"/>
              <a:ext cx="943028" cy="1857834"/>
            </a:xfrm>
            <a:custGeom>
              <a:avLst/>
              <a:gdLst/>
              <a:ahLst/>
              <a:cxnLst/>
              <a:rect l="l" t="t" r="r" b="b"/>
              <a:pathLst>
                <a:path w="943028" h="1857834">
                  <a:moveTo>
                    <a:pt x="0" y="0"/>
                  </a:moveTo>
                  <a:lnTo>
                    <a:pt x="943028" y="0"/>
                  </a:lnTo>
                  <a:lnTo>
                    <a:pt x="943028" y="1857834"/>
                  </a:lnTo>
                  <a:lnTo>
                    <a:pt x="0" y="1857834"/>
                  </a:lnTo>
                  <a:close/>
                </a:path>
              </a:pathLst>
            </a:custGeom>
            <a:solidFill>
              <a:srgbClr val="C19EB9"/>
            </a:solidFill>
          </p:spPr>
        </p:sp>
        <p:sp>
          <p:nvSpPr>
            <p:cNvPr id="4" name="TextBox 4"/>
            <p:cNvSpPr txBox="1"/>
            <p:nvPr/>
          </p:nvSpPr>
          <p:spPr>
            <a:xfrm>
              <a:off x="0" y="-38100"/>
              <a:ext cx="943028" cy="18959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66576">
            <a:off x="8670549" y="380621"/>
            <a:ext cx="13267636" cy="10289227"/>
            <a:chOff x="0" y="0"/>
            <a:chExt cx="3494357" cy="2709920"/>
          </a:xfrm>
        </p:grpSpPr>
        <p:sp>
          <p:nvSpPr>
            <p:cNvPr id="6" name="Freeform 6"/>
            <p:cNvSpPr/>
            <p:nvPr/>
          </p:nvSpPr>
          <p:spPr>
            <a:xfrm>
              <a:off x="0" y="0"/>
              <a:ext cx="3494357" cy="2709920"/>
            </a:xfrm>
            <a:custGeom>
              <a:avLst/>
              <a:gdLst/>
              <a:ahLst/>
              <a:cxnLst/>
              <a:rect l="l" t="t" r="r" b="b"/>
              <a:pathLst>
                <a:path w="3494357" h="2709920">
                  <a:moveTo>
                    <a:pt x="0" y="0"/>
                  </a:moveTo>
                  <a:lnTo>
                    <a:pt x="3494357" y="0"/>
                  </a:lnTo>
                  <a:lnTo>
                    <a:pt x="3494357" y="2709920"/>
                  </a:lnTo>
                  <a:lnTo>
                    <a:pt x="0" y="2709920"/>
                  </a:lnTo>
                  <a:close/>
                </a:path>
              </a:pathLst>
            </a:custGeom>
            <a:solidFill>
              <a:srgbClr val="606D98"/>
            </a:solidFill>
          </p:spPr>
        </p:sp>
        <p:sp>
          <p:nvSpPr>
            <p:cNvPr id="7" name="TextBox 7"/>
            <p:cNvSpPr txBox="1"/>
            <p:nvPr/>
          </p:nvSpPr>
          <p:spPr>
            <a:xfrm>
              <a:off x="0" y="-38100"/>
              <a:ext cx="3494357" cy="274802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92677" y="5391885"/>
            <a:ext cx="5090448" cy="2623566"/>
          </a:xfrm>
          <a:prstGeom prst="rect">
            <a:avLst/>
          </a:prstGeom>
        </p:spPr>
        <p:txBody>
          <a:bodyPr lIns="0" tIns="0" rIns="0" bIns="0" rtlCol="0" anchor="t">
            <a:spAutoFit/>
          </a:bodyPr>
          <a:lstStyle/>
          <a:p>
            <a:pPr marL="518160" lvl="1" indent="-259080" algn="just">
              <a:lnSpc>
                <a:spcPts val="4272"/>
              </a:lnSpc>
              <a:buFont typeface="Arial"/>
              <a:buChar char="•"/>
            </a:pPr>
            <a:r>
              <a:rPr lang="en-US" sz="2400" spc="12">
                <a:solidFill>
                  <a:srgbClr val="FBFBFC"/>
                </a:solidFill>
                <a:latin typeface="Inter"/>
                <a:ea typeface="Inter"/>
                <a:cs typeface="Inter"/>
                <a:sym typeface="Inter"/>
              </a:rPr>
              <a:t>MAGIQ assigns weights to different attributes based on their importance.</a:t>
            </a:r>
          </a:p>
          <a:p>
            <a:pPr marL="518160" lvl="1" indent="-259080" algn="just">
              <a:lnSpc>
                <a:spcPts val="4272"/>
              </a:lnSpc>
              <a:buFont typeface="Arial"/>
              <a:buChar char="•"/>
            </a:pPr>
            <a:r>
              <a:rPr lang="en-US" sz="2400" spc="12">
                <a:solidFill>
                  <a:srgbClr val="FBFBFC"/>
                </a:solidFill>
                <a:latin typeface="Inter"/>
                <a:ea typeface="Inter"/>
                <a:cs typeface="Inter"/>
                <a:sym typeface="Inter"/>
              </a:rPr>
              <a:t>The higher the rank, the higher the weight in calculations.</a:t>
            </a:r>
          </a:p>
        </p:txBody>
      </p:sp>
      <p:sp>
        <p:nvSpPr>
          <p:cNvPr id="9" name="Freeform 9"/>
          <p:cNvSpPr/>
          <p:nvPr/>
        </p:nvSpPr>
        <p:spPr>
          <a:xfrm flipH="1" flipV="1">
            <a:off x="14616238" y="-2126722"/>
            <a:ext cx="4379678" cy="6903771"/>
          </a:xfrm>
          <a:custGeom>
            <a:avLst/>
            <a:gdLst/>
            <a:ahLst/>
            <a:cxnLst/>
            <a:rect l="l" t="t" r="r" b="b"/>
            <a:pathLst>
              <a:path w="4379678" h="6903771">
                <a:moveTo>
                  <a:pt x="4379679" y="6903771"/>
                </a:moveTo>
                <a:lnTo>
                  <a:pt x="0" y="6903771"/>
                </a:lnTo>
                <a:lnTo>
                  <a:pt x="0" y="0"/>
                </a:lnTo>
                <a:lnTo>
                  <a:pt x="4379679" y="0"/>
                </a:lnTo>
                <a:lnTo>
                  <a:pt x="4379679" y="6903771"/>
                </a:lnTo>
                <a:close/>
              </a:path>
            </a:pathLst>
          </a:custGeom>
          <a:blipFill>
            <a:blip r:embed="rId2">
              <a:alphaModFix amt="85000"/>
              <a:extLst>
                <a:ext uri="{96DAC541-7B7A-43D3-8B79-37D633B846F1}">
                  <asvg:svgBlip xmlns:asvg="http://schemas.microsoft.com/office/drawing/2016/SVG/main" r:embed="rId3"/>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1" name="Group 11"/>
          <p:cNvGrpSpPr/>
          <p:nvPr/>
        </p:nvGrpSpPr>
        <p:grpSpPr>
          <a:xfrm>
            <a:off x="704980" y="4777049"/>
            <a:ext cx="2372908" cy="2372908"/>
            <a:chOff x="0" y="0"/>
            <a:chExt cx="3163877" cy="3163877"/>
          </a:xfrm>
        </p:grpSpPr>
        <p:grpSp>
          <p:nvGrpSpPr>
            <p:cNvPr id="12" name="Group 12"/>
            <p:cNvGrpSpPr/>
            <p:nvPr/>
          </p:nvGrpSpPr>
          <p:grpSpPr>
            <a:xfrm>
              <a:off x="0" y="0"/>
              <a:ext cx="3163877" cy="31638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73632" y="719510"/>
              <a:ext cx="2416613" cy="1724857"/>
            </a:xfrm>
            <a:custGeom>
              <a:avLst/>
              <a:gdLst/>
              <a:ahLst/>
              <a:cxnLst/>
              <a:rect l="l" t="t" r="r" b="b"/>
              <a:pathLst>
                <a:path w="2416613" h="1724857">
                  <a:moveTo>
                    <a:pt x="0" y="0"/>
                  </a:moveTo>
                  <a:lnTo>
                    <a:pt x="2416613" y="0"/>
                  </a:lnTo>
                  <a:lnTo>
                    <a:pt x="2416613" y="1724857"/>
                  </a:lnTo>
                  <a:lnTo>
                    <a:pt x="0" y="1724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6" name="Group 16"/>
          <p:cNvGrpSpPr/>
          <p:nvPr/>
        </p:nvGrpSpPr>
        <p:grpSpPr>
          <a:xfrm>
            <a:off x="10412309" y="5525235"/>
            <a:ext cx="2049188" cy="2049188"/>
            <a:chOff x="0" y="0"/>
            <a:chExt cx="2732251" cy="2732251"/>
          </a:xfrm>
        </p:grpSpPr>
        <p:grpSp>
          <p:nvGrpSpPr>
            <p:cNvPr id="17" name="Group 17"/>
            <p:cNvGrpSpPr/>
            <p:nvPr/>
          </p:nvGrpSpPr>
          <p:grpSpPr>
            <a:xfrm>
              <a:off x="0" y="0"/>
              <a:ext cx="2732251" cy="27322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23574" y="423574"/>
              <a:ext cx="1885104" cy="1885104"/>
            </a:xfrm>
            <a:custGeom>
              <a:avLst/>
              <a:gdLst/>
              <a:ahLst/>
              <a:cxnLst/>
              <a:rect l="l" t="t" r="r" b="b"/>
              <a:pathLst>
                <a:path w="1885104" h="1885104">
                  <a:moveTo>
                    <a:pt x="0" y="0"/>
                  </a:moveTo>
                  <a:lnTo>
                    <a:pt x="1885103" y="0"/>
                  </a:lnTo>
                  <a:lnTo>
                    <a:pt x="1885103" y="1885103"/>
                  </a:lnTo>
                  <a:lnTo>
                    <a:pt x="0" y="1885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1" name="TextBox 21"/>
          <p:cNvSpPr txBox="1"/>
          <p:nvPr/>
        </p:nvSpPr>
        <p:spPr>
          <a:xfrm>
            <a:off x="2851367" y="4858486"/>
            <a:ext cx="5035514" cy="3156965"/>
          </a:xfrm>
          <a:prstGeom prst="rect">
            <a:avLst/>
          </a:prstGeom>
        </p:spPr>
        <p:txBody>
          <a:bodyPr lIns="0" tIns="0" rIns="0" bIns="0" rtlCol="0" anchor="t">
            <a:spAutoFit/>
          </a:bodyPr>
          <a:lstStyle/>
          <a:p>
            <a:pPr marL="518163" lvl="1" indent="-259082" algn="just">
              <a:lnSpc>
                <a:spcPts val="4272"/>
              </a:lnSpc>
              <a:buFont typeface="Arial"/>
              <a:buChar char="•"/>
            </a:pPr>
            <a:r>
              <a:rPr lang="en-US" sz="2400" spc="12">
                <a:solidFill>
                  <a:srgbClr val="000000"/>
                </a:solidFill>
                <a:latin typeface="Inter"/>
                <a:ea typeface="Inter"/>
                <a:cs typeface="Inter"/>
                <a:sym typeface="Inter"/>
              </a:rPr>
              <a:t>Cloud services are ranked using a structured hierarchy of attributes and KPIs.</a:t>
            </a:r>
          </a:p>
          <a:p>
            <a:pPr marL="518163" lvl="1" indent="-259082" algn="just">
              <a:lnSpc>
                <a:spcPts val="4272"/>
              </a:lnSpc>
              <a:buFont typeface="Arial"/>
              <a:buChar char="•"/>
            </a:pPr>
            <a:r>
              <a:rPr lang="en-US" sz="2400" spc="12">
                <a:solidFill>
                  <a:srgbClr val="000000"/>
                </a:solidFill>
                <a:latin typeface="Inter"/>
                <a:ea typeface="Inter"/>
                <a:cs typeface="Inter"/>
                <a:sym typeface="Inter"/>
              </a:rPr>
              <a:t>Users can prioritize the attributes most important to them.</a:t>
            </a:r>
          </a:p>
        </p:txBody>
      </p:sp>
      <p:sp>
        <p:nvSpPr>
          <p:cNvPr id="22" name="TextBox 22"/>
          <p:cNvSpPr txBox="1"/>
          <p:nvPr/>
        </p:nvSpPr>
        <p:spPr>
          <a:xfrm>
            <a:off x="1494031" y="3951571"/>
            <a:ext cx="6007582"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Hierarchical Evaluation</a:t>
            </a:r>
          </a:p>
        </p:txBody>
      </p:sp>
      <p:sp>
        <p:nvSpPr>
          <p:cNvPr id="23" name="TextBox 23"/>
          <p:cNvSpPr txBox="1"/>
          <p:nvPr/>
        </p:nvSpPr>
        <p:spPr>
          <a:xfrm>
            <a:off x="845794" y="1225757"/>
            <a:ext cx="9749003" cy="738905"/>
          </a:xfrm>
          <a:prstGeom prst="rect">
            <a:avLst/>
          </a:prstGeom>
        </p:spPr>
        <p:txBody>
          <a:bodyPr lIns="0" tIns="0" rIns="0" bIns="0" rtlCol="0" anchor="t">
            <a:spAutoFit/>
          </a:bodyPr>
          <a:lstStyle/>
          <a:p>
            <a:pPr algn="l">
              <a:lnSpc>
                <a:spcPts val="5537"/>
              </a:lnSpc>
            </a:pPr>
            <a:r>
              <a:rPr lang="en-US" sz="5650" b="1" spc="28">
                <a:solidFill>
                  <a:srgbClr val="222E53"/>
                </a:solidFill>
                <a:latin typeface="Inter Bold"/>
                <a:ea typeface="Inter Bold"/>
                <a:cs typeface="Inter Bold"/>
                <a:sym typeface="Inter Bold"/>
              </a:rPr>
              <a:t>MAGIQ Ranking Method</a:t>
            </a:r>
          </a:p>
        </p:txBody>
      </p:sp>
      <p:sp>
        <p:nvSpPr>
          <p:cNvPr id="24" name="TextBox 24"/>
          <p:cNvSpPr txBox="1"/>
          <p:nvPr/>
        </p:nvSpPr>
        <p:spPr>
          <a:xfrm>
            <a:off x="11074401" y="4091086"/>
            <a:ext cx="6686110" cy="1022720"/>
          </a:xfrm>
          <a:prstGeom prst="rect">
            <a:avLst/>
          </a:prstGeom>
        </p:spPr>
        <p:txBody>
          <a:bodyPr lIns="0" tIns="0" rIns="0" bIns="0" rtlCol="0" anchor="t">
            <a:spAutoFit/>
          </a:bodyPr>
          <a:lstStyle/>
          <a:p>
            <a:pPr algn="l">
              <a:lnSpc>
                <a:spcPts val="4133"/>
              </a:lnSpc>
            </a:pPr>
            <a:r>
              <a:rPr lang="en-US" sz="2952" spc="14">
                <a:solidFill>
                  <a:srgbClr val="FFFFFF"/>
                </a:solidFill>
                <a:latin typeface="Inter"/>
                <a:ea typeface="Inter"/>
                <a:cs typeface="Inter"/>
                <a:sym typeface="Inter"/>
              </a:rPr>
              <a:t>Weight Assignment Using Rank Order Centroids (ROC)</a:t>
            </a:r>
          </a:p>
        </p:txBody>
      </p:sp>
      <p:sp>
        <p:nvSpPr>
          <p:cNvPr id="25" name="TextBox 2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26" name="TextBox 26"/>
          <p:cNvSpPr txBox="1"/>
          <p:nvPr/>
        </p:nvSpPr>
        <p:spPr>
          <a:xfrm>
            <a:off x="881682" y="2326613"/>
            <a:ext cx="9978384" cy="824865"/>
          </a:xfrm>
          <a:prstGeom prst="rect">
            <a:avLst/>
          </a:prstGeom>
        </p:spPr>
        <p:txBody>
          <a:bodyPr lIns="0" tIns="0" rIns="0" bIns="0" rtlCol="0" anchor="t">
            <a:spAutoFit/>
          </a:bodyPr>
          <a:lstStyle/>
          <a:p>
            <a:pPr algn="l">
              <a:lnSpc>
                <a:spcPts val="3359"/>
              </a:lnSpc>
            </a:pPr>
            <a:r>
              <a:rPr lang="en-US" sz="2400" spc="12">
                <a:solidFill>
                  <a:srgbClr val="222E53"/>
                </a:solidFill>
                <a:latin typeface="Inter"/>
                <a:ea typeface="Inter"/>
                <a:cs typeface="Inter"/>
                <a:sym typeface="Inter"/>
              </a:rPr>
              <a:t>The paper describes the Multi-Attribute Global Inference of Quality (MAGIQ) Ranking Method as follows:</a:t>
            </a:r>
          </a:p>
        </p:txBody>
      </p:sp>
      <p:sp>
        <p:nvSpPr>
          <p:cNvPr id="27" name="TextBox 27"/>
          <p:cNvSpPr txBox="1"/>
          <p:nvPr/>
        </p:nvSpPr>
        <p:spPr>
          <a:xfrm>
            <a:off x="1028700" y="3983130"/>
            <a:ext cx="571087"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1.</a:t>
            </a:r>
          </a:p>
        </p:txBody>
      </p:sp>
      <p:sp>
        <p:nvSpPr>
          <p:cNvPr id="28" name="TextBox 28"/>
          <p:cNvSpPr txBox="1"/>
          <p:nvPr/>
        </p:nvSpPr>
        <p:spPr>
          <a:xfrm>
            <a:off x="10577410" y="4081561"/>
            <a:ext cx="496991" cy="581019"/>
          </a:xfrm>
          <a:prstGeom prst="rect">
            <a:avLst/>
          </a:prstGeom>
        </p:spPr>
        <p:txBody>
          <a:bodyPr lIns="0" tIns="0" rIns="0" bIns="0" rtlCol="0" anchor="t">
            <a:spAutoFit/>
          </a:bodyPr>
          <a:lstStyle/>
          <a:p>
            <a:pPr algn="l">
              <a:lnSpc>
                <a:spcPts val="4725"/>
              </a:lnSpc>
            </a:pPr>
            <a:r>
              <a:rPr lang="en-US" sz="3375" spc="16">
                <a:solidFill>
                  <a:srgbClr val="FFFFFF"/>
                </a:solidFill>
                <a:latin typeface="Inter"/>
                <a:ea typeface="Inter"/>
                <a:cs typeface="Inter"/>
                <a:sym typeface="Inter"/>
              </a:rPr>
              <a:t>2.</a:t>
            </a:r>
          </a:p>
        </p:txBody>
      </p:sp>
      <p:sp>
        <p:nvSpPr>
          <p:cNvPr id="29" name="TextBox 29"/>
          <p:cNvSpPr txBox="1"/>
          <p:nvPr/>
        </p:nvSpPr>
        <p:spPr>
          <a:xfrm>
            <a:off x="15864706" y="9519686"/>
            <a:ext cx="29884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684426" y="3976058"/>
            <a:ext cx="2247745" cy="2247745"/>
            <a:chOff x="0" y="0"/>
            <a:chExt cx="2996993" cy="2996993"/>
          </a:xfrm>
        </p:grpSpPr>
        <p:grpSp>
          <p:nvGrpSpPr>
            <p:cNvPr id="11" name="Group 11"/>
            <p:cNvGrpSpPr/>
            <p:nvPr/>
          </p:nvGrpSpPr>
          <p:grpSpPr>
            <a:xfrm>
              <a:off x="0" y="0"/>
              <a:ext cx="2996993" cy="29969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497786" y="495278"/>
              <a:ext cx="2001420" cy="2006436"/>
            </a:xfrm>
            <a:custGeom>
              <a:avLst/>
              <a:gdLst/>
              <a:ahLst/>
              <a:cxnLst/>
              <a:rect l="l" t="t" r="r" b="b"/>
              <a:pathLst>
                <a:path w="2001420" h="2006436">
                  <a:moveTo>
                    <a:pt x="0" y="0"/>
                  </a:moveTo>
                  <a:lnTo>
                    <a:pt x="2001420" y="0"/>
                  </a:lnTo>
                  <a:lnTo>
                    <a:pt x="2001420" y="2006436"/>
                  </a:lnTo>
                  <a:lnTo>
                    <a:pt x="0" y="200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5" name="Group 15"/>
          <p:cNvGrpSpPr/>
          <p:nvPr/>
        </p:nvGrpSpPr>
        <p:grpSpPr>
          <a:xfrm>
            <a:off x="9144000" y="6507519"/>
            <a:ext cx="2191720" cy="2191720"/>
            <a:chOff x="0" y="0"/>
            <a:chExt cx="2922293" cy="2922293"/>
          </a:xfrm>
        </p:grpSpPr>
        <p:grpSp>
          <p:nvGrpSpPr>
            <p:cNvPr id="16" name="Group 16"/>
            <p:cNvGrpSpPr/>
            <p:nvPr/>
          </p:nvGrpSpPr>
          <p:grpSpPr>
            <a:xfrm>
              <a:off x="0" y="0"/>
              <a:ext cx="2922293" cy="292229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85917" y="579724"/>
              <a:ext cx="2350460" cy="1762845"/>
            </a:xfrm>
            <a:custGeom>
              <a:avLst/>
              <a:gdLst/>
              <a:ahLst/>
              <a:cxnLst/>
              <a:rect l="l" t="t" r="r" b="b"/>
              <a:pathLst>
                <a:path w="2350460" h="1762845">
                  <a:moveTo>
                    <a:pt x="0" y="0"/>
                  </a:moveTo>
                  <a:lnTo>
                    <a:pt x="2350459" y="0"/>
                  </a:lnTo>
                  <a:lnTo>
                    <a:pt x="2350459" y="1762845"/>
                  </a:lnTo>
                  <a:lnTo>
                    <a:pt x="0" y="1762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0" name="TextBox 20"/>
          <p:cNvSpPr txBox="1"/>
          <p:nvPr/>
        </p:nvSpPr>
        <p:spPr>
          <a:xfrm>
            <a:off x="997931" y="1701512"/>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21" name="TextBox 21"/>
          <p:cNvSpPr txBox="1"/>
          <p:nvPr/>
        </p:nvSpPr>
        <p:spPr>
          <a:xfrm>
            <a:off x="1114986" y="3128747"/>
            <a:ext cx="7469084" cy="535052"/>
          </a:xfrm>
          <a:prstGeom prst="rect">
            <a:avLst/>
          </a:prstGeom>
        </p:spPr>
        <p:txBody>
          <a:bodyPr lIns="0" tIns="0" rIns="0" bIns="0" rtlCol="0" anchor="t">
            <a:spAutoFit/>
          </a:bodyPr>
          <a:lstStyle/>
          <a:p>
            <a:pPr algn="l">
              <a:lnSpc>
                <a:spcPts val="4070"/>
              </a:lnSpc>
            </a:pPr>
            <a:r>
              <a:rPr lang="en-US" sz="4153" spc="20">
                <a:solidFill>
                  <a:srgbClr val="192445"/>
                </a:solidFill>
                <a:latin typeface="Inter"/>
                <a:ea typeface="Inter"/>
                <a:cs typeface="Inter"/>
                <a:sym typeface="Inter"/>
              </a:rPr>
              <a:t>3. Performance Calculation</a:t>
            </a:r>
          </a:p>
        </p:txBody>
      </p:sp>
      <p:sp>
        <p:nvSpPr>
          <p:cNvPr id="22" name="TextBox 22"/>
          <p:cNvSpPr txBox="1"/>
          <p:nvPr/>
        </p:nvSpPr>
        <p:spPr>
          <a:xfrm>
            <a:off x="2932171" y="3950714"/>
            <a:ext cx="5381827" cy="2165084"/>
          </a:xfrm>
          <a:prstGeom prst="rect">
            <a:avLst/>
          </a:prstGeom>
        </p:spPr>
        <p:txBody>
          <a:bodyPr lIns="0" tIns="0" rIns="0" bIns="0" rtlCol="0" anchor="t">
            <a:spAutoFit/>
          </a:bodyPr>
          <a:lstStyle/>
          <a:p>
            <a:pPr marL="537998" lvl="1" indent="-268999" algn="just">
              <a:lnSpc>
                <a:spcPts val="4435"/>
              </a:lnSpc>
              <a:buFont typeface="Arial"/>
              <a:buChar char="•"/>
            </a:pPr>
            <a:r>
              <a:rPr lang="en-US" sz="2491" spc="12">
                <a:solidFill>
                  <a:srgbClr val="000000"/>
                </a:solidFill>
                <a:latin typeface="Inter"/>
                <a:ea typeface="Inter"/>
                <a:cs typeface="Inter"/>
                <a:sym typeface="Inter"/>
              </a:rPr>
              <a:t>Each cloud service is evaluated based on KPI measurements.</a:t>
            </a:r>
          </a:p>
          <a:p>
            <a:pPr marL="537998" lvl="1" indent="-268999" algn="just">
              <a:lnSpc>
                <a:spcPts val="4435"/>
              </a:lnSpc>
              <a:buFont typeface="Arial"/>
              <a:buChar char="•"/>
            </a:pPr>
            <a:r>
              <a:rPr lang="en-US" sz="2491" spc="12">
                <a:solidFill>
                  <a:srgbClr val="000000"/>
                </a:solidFill>
                <a:latin typeface="Inter"/>
                <a:ea typeface="Inter"/>
                <a:cs typeface="Inter"/>
                <a:sym typeface="Inter"/>
              </a:rPr>
              <a:t>Scores are aggregated to compute a final ranking.</a:t>
            </a:r>
          </a:p>
        </p:txBody>
      </p:sp>
      <p:sp>
        <p:nvSpPr>
          <p:cNvPr id="23" name="TextBox 2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24" name="TextBox 24"/>
          <p:cNvSpPr txBox="1"/>
          <p:nvPr/>
        </p:nvSpPr>
        <p:spPr>
          <a:xfrm>
            <a:off x="11335720" y="6475936"/>
            <a:ext cx="5814199" cy="2236421"/>
          </a:xfrm>
          <a:prstGeom prst="rect">
            <a:avLst/>
          </a:prstGeom>
        </p:spPr>
        <p:txBody>
          <a:bodyPr lIns="0" tIns="0" rIns="0" bIns="0" rtlCol="0" anchor="t">
            <a:spAutoFit/>
          </a:bodyPr>
          <a:lstStyle/>
          <a:p>
            <a:pPr marL="554366" lvl="1" indent="-277183" algn="just">
              <a:lnSpc>
                <a:spcPts val="4570"/>
              </a:lnSpc>
              <a:buFont typeface="Arial"/>
              <a:buChar char="•"/>
            </a:pPr>
            <a:r>
              <a:rPr lang="en-US" sz="2567" spc="12">
                <a:solidFill>
                  <a:srgbClr val="000000"/>
                </a:solidFill>
                <a:latin typeface="Inter"/>
                <a:ea typeface="Inter"/>
                <a:cs typeface="Inter"/>
                <a:sym typeface="Inter"/>
              </a:rPr>
              <a:t>Users can choose all or only some attributes for ranking.</a:t>
            </a:r>
          </a:p>
          <a:p>
            <a:pPr marL="554366" lvl="1" indent="-277183" algn="just">
              <a:lnSpc>
                <a:spcPts val="4570"/>
              </a:lnSpc>
              <a:buFont typeface="Arial"/>
              <a:buChar char="•"/>
            </a:pPr>
            <a:r>
              <a:rPr lang="en-US" sz="2567" spc="12">
                <a:solidFill>
                  <a:srgbClr val="000000"/>
                </a:solidFill>
                <a:latin typeface="Inter"/>
                <a:ea typeface="Inter"/>
                <a:cs typeface="Inter"/>
                <a:sym typeface="Inter"/>
              </a:rPr>
              <a:t>Works for both technical and non-technical users.</a:t>
            </a:r>
          </a:p>
        </p:txBody>
      </p:sp>
      <p:sp>
        <p:nvSpPr>
          <p:cNvPr id="25" name="TextBox 25"/>
          <p:cNvSpPr txBox="1"/>
          <p:nvPr/>
        </p:nvSpPr>
        <p:spPr>
          <a:xfrm>
            <a:off x="9331188" y="5576486"/>
            <a:ext cx="3980151" cy="554227"/>
          </a:xfrm>
          <a:prstGeom prst="rect">
            <a:avLst/>
          </a:prstGeom>
        </p:spPr>
        <p:txBody>
          <a:bodyPr lIns="0" tIns="0" rIns="0" bIns="0" rtlCol="0" anchor="t">
            <a:spAutoFit/>
          </a:bodyPr>
          <a:lstStyle/>
          <a:p>
            <a:pPr algn="l">
              <a:lnSpc>
                <a:spcPts val="4193"/>
              </a:lnSpc>
            </a:pPr>
            <a:r>
              <a:rPr lang="en-US" sz="4279" spc="21">
                <a:solidFill>
                  <a:srgbClr val="192445"/>
                </a:solidFill>
                <a:latin typeface="Inter"/>
                <a:ea typeface="Inter"/>
                <a:cs typeface="Inter"/>
                <a:sym typeface="Inter"/>
              </a:rPr>
              <a:t>4. Flexibility</a:t>
            </a:r>
          </a:p>
        </p:txBody>
      </p:sp>
      <p:sp>
        <p:nvSpPr>
          <p:cNvPr id="26" name="TextBox 26"/>
          <p:cNvSpPr txBox="1"/>
          <p:nvPr/>
        </p:nvSpPr>
        <p:spPr>
          <a:xfrm>
            <a:off x="15858098" y="9519686"/>
            <a:ext cx="312063"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997931" y="4545876"/>
            <a:ext cx="2406004" cy="2406004"/>
            <a:chOff x="0" y="0"/>
            <a:chExt cx="3208005" cy="3208005"/>
          </a:xfrm>
        </p:grpSpPr>
        <p:grpSp>
          <p:nvGrpSpPr>
            <p:cNvPr id="11" name="Group 11"/>
            <p:cNvGrpSpPr/>
            <p:nvPr/>
          </p:nvGrpSpPr>
          <p:grpSpPr>
            <a:xfrm>
              <a:off x="0" y="0"/>
              <a:ext cx="3208005" cy="32080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574843" y="465594"/>
              <a:ext cx="2040596" cy="2276816"/>
            </a:xfrm>
            <a:custGeom>
              <a:avLst/>
              <a:gdLst/>
              <a:ahLst/>
              <a:cxnLst/>
              <a:rect l="l" t="t" r="r" b="b"/>
              <a:pathLst>
                <a:path w="2040596" h="2276816">
                  <a:moveTo>
                    <a:pt x="0" y="0"/>
                  </a:moveTo>
                  <a:lnTo>
                    <a:pt x="2040597" y="0"/>
                  </a:lnTo>
                  <a:lnTo>
                    <a:pt x="2040597" y="2276816"/>
                  </a:lnTo>
                  <a:lnTo>
                    <a:pt x="0" y="227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5" name="TextBox 15"/>
          <p:cNvSpPr txBox="1"/>
          <p:nvPr/>
        </p:nvSpPr>
        <p:spPr>
          <a:xfrm>
            <a:off x="997931" y="1733590"/>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16" name="TextBox 16"/>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7" name="TextBox 17"/>
          <p:cNvSpPr txBox="1"/>
          <p:nvPr/>
        </p:nvSpPr>
        <p:spPr>
          <a:xfrm>
            <a:off x="3403935" y="4999200"/>
            <a:ext cx="8570849" cy="1316133"/>
          </a:xfrm>
          <a:prstGeom prst="rect">
            <a:avLst/>
          </a:prstGeom>
        </p:spPr>
        <p:txBody>
          <a:bodyPr lIns="0" tIns="0" rIns="0" bIns="0" rtlCol="0" anchor="t">
            <a:spAutoFit/>
          </a:bodyPr>
          <a:lstStyle/>
          <a:p>
            <a:pPr marL="666425" lvl="1" indent="-333213" algn="just">
              <a:lnSpc>
                <a:spcPts val="5494"/>
              </a:lnSpc>
              <a:buFont typeface="Arial"/>
              <a:buChar char="•"/>
            </a:pPr>
            <a:r>
              <a:rPr lang="en-US" sz="3086" spc="15">
                <a:solidFill>
                  <a:srgbClr val="000000"/>
                </a:solidFill>
                <a:latin typeface="Inter"/>
                <a:ea typeface="Inter"/>
                <a:cs typeface="Inter"/>
                <a:sym typeface="Inter"/>
              </a:rPr>
              <a:t>The cloud service with the highest overall score is ranked as the best option.</a:t>
            </a:r>
          </a:p>
        </p:txBody>
      </p:sp>
      <p:sp>
        <p:nvSpPr>
          <p:cNvPr id="18" name="TextBox 18"/>
          <p:cNvSpPr txBox="1"/>
          <p:nvPr/>
        </p:nvSpPr>
        <p:spPr>
          <a:xfrm>
            <a:off x="1300196" y="3589902"/>
            <a:ext cx="5603410" cy="559968"/>
          </a:xfrm>
          <a:prstGeom prst="rect">
            <a:avLst/>
          </a:prstGeom>
        </p:spPr>
        <p:txBody>
          <a:bodyPr lIns="0" tIns="0" rIns="0" bIns="0" rtlCol="0" anchor="t">
            <a:spAutoFit/>
          </a:bodyPr>
          <a:lstStyle/>
          <a:p>
            <a:pPr algn="l">
              <a:lnSpc>
                <a:spcPts val="4272"/>
              </a:lnSpc>
            </a:pPr>
            <a:r>
              <a:rPr lang="en-US" sz="4359" spc="21">
                <a:solidFill>
                  <a:srgbClr val="192445"/>
                </a:solidFill>
                <a:latin typeface="Inter"/>
                <a:ea typeface="Inter"/>
                <a:cs typeface="Inter"/>
                <a:sym typeface="Inter"/>
              </a:rPr>
              <a:t>4. Final Ranking</a:t>
            </a:r>
          </a:p>
        </p:txBody>
      </p:sp>
      <p:sp>
        <p:nvSpPr>
          <p:cNvPr id="19" name="TextBox 19"/>
          <p:cNvSpPr txBox="1"/>
          <p:nvPr/>
        </p:nvSpPr>
        <p:spPr>
          <a:xfrm>
            <a:off x="15857086" y="9519686"/>
            <a:ext cx="449714"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B7CC"/>
        </a:solidFill>
        <a:effectLst/>
      </p:bgPr>
    </p:bg>
    <p:spTree>
      <p:nvGrpSpPr>
        <p:cNvPr id="1" name=""/>
        <p:cNvGrpSpPr/>
        <p:nvPr/>
      </p:nvGrpSpPr>
      <p:grpSpPr>
        <a:xfrm>
          <a:off x="0" y="0"/>
          <a:ext cx="0" cy="0"/>
          <a:chOff x="0" y="0"/>
          <a:chExt cx="0" cy="0"/>
        </a:xfrm>
      </p:grpSpPr>
      <p:grpSp>
        <p:nvGrpSpPr>
          <p:cNvPr id="2" name="Group 2"/>
          <p:cNvGrpSpPr/>
          <p:nvPr/>
        </p:nvGrpSpPr>
        <p:grpSpPr>
          <a:xfrm>
            <a:off x="2339631" y="2164322"/>
            <a:ext cx="5799838" cy="5958356"/>
            <a:chOff x="0" y="0"/>
            <a:chExt cx="1702722" cy="1749260"/>
          </a:xfrm>
        </p:grpSpPr>
        <p:sp>
          <p:nvSpPr>
            <p:cNvPr id="3" name="Freeform 3"/>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4" name="TextBox 4"/>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48530" y="2164322"/>
            <a:ext cx="5799838" cy="5958356"/>
            <a:chOff x="0" y="0"/>
            <a:chExt cx="1702722" cy="1749260"/>
          </a:xfrm>
        </p:grpSpPr>
        <p:sp>
          <p:nvSpPr>
            <p:cNvPr id="6" name="Freeform 6"/>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7" name="TextBox 7"/>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094233" y="8614174"/>
            <a:ext cx="5352990" cy="1724109"/>
          </a:xfrm>
          <a:custGeom>
            <a:avLst/>
            <a:gdLst/>
            <a:ahLst/>
            <a:cxnLst/>
            <a:rect l="l" t="t" r="r" b="b"/>
            <a:pathLst>
              <a:path w="5352990" h="1724109">
                <a:moveTo>
                  <a:pt x="0" y="0"/>
                </a:moveTo>
                <a:lnTo>
                  <a:pt x="5352990" y="0"/>
                </a:lnTo>
                <a:lnTo>
                  <a:pt x="5352990" y="1724109"/>
                </a:lnTo>
                <a:lnTo>
                  <a:pt x="0" y="1724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53676" y="53676"/>
            <a:ext cx="4025702" cy="3918350"/>
          </a:xfrm>
          <a:custGeom>
            <a:avLst/>
            <a:gdLst/>
            <a:ahLst/>
            <a:cxnLst/>
            <a:rect l="l" t="t" r="r" b="b"/>
            <a:pathLst>
              <a:path w="4025702" h="3918350">
                <a:moveTo>
                  <a:pt x="0" y="0"/>
                </a:moveTo>
                <a:lnTo>
                  <a:pt x="4025702" y="0"/>
                </a:lnTo>
                <a:lnTo>
                  <a:pt x="4025702" y="3918350"/>
                </a:lnTo>
                <a:lnTo>
                  <a:pt x="0" y="3918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flipV="1">
            <a:off x="2339631" y="3530066"/>
            <a:ext cx="5799838" cy="0"/>
          </a:xfrm>
          <a:prstGeom prst="line">
            <a:avLst/>
          </a:prstGeom>
          <a:ln w="76200" cap="flat">
            <a:solidFill>
              <a:srgbClr val="7A86B3"/>
            </a:solidFill>
            <a:prstDash val="solid"/>
            <a:headEnd type="none" w="sm" len="sm"/>
            <a:tailEnd type="none" w="sm" len="sm"/>
          </a:ln>
        </p:spPr>
      </p:sp>
      <p:sp>
        <p:nvSpPr>
          <p:cNvPr id="11" name="AutoShape 11"/>
          <p:cNvSpPr/>
          <p:nvPr/>
        </p:nvSpPr>
        <p:spPr>
          <a:xfrm flipV="1">
            <a:off x="10148530" y="3568166"/>
            <a:ext cx="5799838" cy="0"/>
          </a:xfrm>
          <a:prstGeom prst="line">
            <a:avLst/>
          </a:prstGeom>
          <a:ln w="76200" cap="flat">
            <a:solidFill>
              <a:srgbClr val="7A86B3"/>
            </a:solidFill>
            <a:prstDash val="solid"/>
            <a:headEnd type="none" w="sm" len="sm"/>
            <a:tailEnd type="none" w="sm" len="sm"/>
          </a:ln>
        </p:spPr>
      </p:sp>
      <p:sp>
        <p:nvSpPr>
          <p:cNvPr id="12" name="Freeform 12"/>
          <p:cNvSpPr/>
          <p:nvPr/>
        </p:nvSpPr>
        <p:spPr>
          <a:xfrm>
            <a:off x="7922633" y="8367352"/>
            <a:ext cx="2225897" cy="1970931"/>
          </a:xfrm>
          <a:custGeom>
            <a:avLst/>
            <a:gdLst/>
            <a:ahLst/>
            <a:cxnLst/>
            <a:rect l="l" t="t" r="r" b="b"/>
            <a:pathLst>
              <a:path w="2225897" h="1970931">
                <a:moveTo>
                  <a:pt x="0" y="0"/>
                </a:moveTo>
                <a:lnTo>
                  <a:pt x="2225897" y="0"/>
                </a:lnTo>
                <a:lnTo>
                  <a:pt x="2225897" y="1970931"/>
                </a:lnTo>
                <a:lnTo>
                  <a:pt x="0" y="1970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3210128"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by</a:t>
            </a:r>
          </a:p>
        </p:txBody>
      </p:sp>
      <p:sp>
        <p:nvSpPr>
          <p:cNvPr id="15" name="TextBox 15"/>
          <p:cNvSpPr txBox="1"/>
          <p:nvPr/>
        </p:nvSpPr>
        <p:spPr>
          <a:xfrm>
            <a:off x="11019027"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to</a:t>
            </a:r>
          </a:p>
        </p:txBody>
      </p:sp>
      <p:sp>
        <p:nvSpPr>
          <p:cNvPr id="16" name="TextBox 16"/>
          <p:cNvSpPr txBox="1"/>
          <p:nvPr/>
        </p:nvSpPr>
        <p:spPr>
          <a:xfrm>
            <a:off x="3156410" y="4359077"/>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Farhana Akter Suci</a:t>
            </a:r>
          </a:p>
          <a:p>
            <a:pPr algn="ctr">
              <a:lnSpc>
                <a:spcPts val="4173"/>
              </a:lnSpc>
            </a:pPr>
            <a:r>
              <a:rPr lang="en-US" sz="2981" spc="14">
                <a:solidFill>
                  <a:srgbClr val="47557E"/>
                </a:solidFill>
                <a:latin typeface="Inter"/>
                <a:ea typeface="Inter"/>
                <a:cs typeface="Inter"/>
                <a:sym typeface="Inter"/>
              </a:rPr>
              <a:t>Id: B190305001</a:t>
            </a:r>
          </a:p>
        </p:txBody>
      </p:sp>
      <p:sp>
        <p:nvSpPr>
          <p:cNvPr id="17" name="TextBox 17"/>
          <p:cNvSpPr txBox="1"/>
          <p:nvPr/>
        </p:nvSpPr>
        <p:spPr>
          <a:xfrm>
            <a:off x="3156410" y="5723046"/>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Rifah Sajida Deya</a:t>
            </a:r>
          </a:p>
          <a:p>
            <a:pPr algn="ctr">
              <a:lnSpc>
                <a:spcPts val="4173"/>
              </a:lnSpc>
            </a:pPr>
            <a:r>
              <a:rPr lang="en-US" sz="2981" spc="14">
                <a:solidFill>
                  <a:srgbClr val="47557E"/>
                </a:solidFill>
                <a:latin typeface="Inter"/>
                <a:ea typeface="Inter"/>
                <a:cs typeface="Inter"/>
                <a:sym typeface="Inter"/>
              </a:rPr>
              <a:t>Id: B190305004</a:t>
            </a:r>
          </a:p>
        </p:txBody>
      </p:sp>
      <p:sp>
        <p:nvSpPr>
          <p:cNvPr id="18" name="TextBox 18"/>
          <p:cNvSpPr txBox="1"/>
          <p:nvPr/>
        </p:nvSpPr>
        <p:spPr>
          <a:xfrm>
            <a:off x="10765366" y="4359077"/>
            <a:ext cx="4657735" cy="521294"/>
          </a:xfrm>
          <a:prstGeom prst="rect">
            <a:avLst/>
          </a:prstGeom>
        </p:spPr>
        <p:txBody>
          <a:bodyPr lIns="0" tIns="0" rIns="0" bIns="0" rtlCol="0" anchor="t">
            <a:spAutoFit/>
          </a:bodyPr>
          <a:lstStyle/>
          <a:p>
            <a:pPr algn="ctr">
              <a:lnSpc>
                <a:spcPts val="4342"/>
              </a:lnSpc>
            </a:pPr>
            <a:r>
              <a:rPr lang="en-US" sz="3101" spc="15">
                <a:solidFill>
                  <a:srgbClr val="47557E"/>
                </a:solidFill>
                <a:latin typeface="Inter"/>
                <a:ea typeface="Inter"/>
                <a:cs typeface="Inter"/>
                <a:sym typeface="Inter"/>
              </a:rPr>
              <a:t>Dr. Md. Abu Layek</a:t>
            </a:r>
          </a:p>
        </p:txBody>
      </p:sp>
      <p:sp>
        <p:nvSpPr>
          <p:cNvPr id="19" name="TextBox 19"/>
          <p:cNvSpPr txBox="1"/>
          <p:nvPr/>
        </p:nvSpPr>
        <p:spPr>
          <a:xfrm>
            <a:off x="10746838" y="5171711"/>
            <a:ext cx="4603223" cy="1967189"/>
          </a:xfrm>
          <a:prstGeom prst="rect">
            <a:avLst/>
          </a:prstGeom>
        </p:spPr>
        <p:txBody>
          <a:bodyPr lIns="0" tIns="0" rIns="0" bIns="0" rtlCol="0" anchor="t">
            <a:spAutoFit/>
          </a:bodyPr>
          <a:lstStyle/>
          <a:p>
            <a:pPr algn="ctr">
              <a:lnSpc>
                <a:spcPts val="3922"/>
              </a:lnSpc>
            </a:pPr>
            <a:r>
              <a:rPr lang="en-US" sz="3200" spc="14" dirty="0">
                <a:solidFill>
                  <a:srgbClr val="47557E"/>
                </a:solidFill>
                <a:latin typeface="Inter"/>
                <a:ea typeface="Inter"/>
                <a:cs typeface="Inter"/>
                <a:sym typeface="Inter"/>
              </a:rPr>
              <a:t>Professor,</a:t>
            </a:r>
          </a:p>
          <a:p>
            <a:pPr algn="ctr">
              <a:lnSpc>
                <a:spcPts val="3922"/>
              </a:lnSpc>
            </a:pPr>
            <a:r>
              <a:rPr lang="en-US" sz="2801" spc="14" dirty="0">
                <a:solidFill>
                  <a:srgbClr val="47557E"/>
                </a:solidFill>
                <a:latin typeface="Inter"/>
                <a:ea typeface="Inter"/>
                <a:cs typeface="Inter"/>
                <a:sym typeface="Inter"/>
              </a:rPr>
              <a:t>Department of Computer Science &amp; Engineering,</a:t>
            </a:r>
          </a:p>
          <a:p>
            <a:pPr algn="ctr">
              <a:lnSpc>
                <a:spcPts val="3922"/>
              </a:lnSpc>
            </a:pPr>
            <a:r>
              <a:rPr lang="en-US" sz="2801" spc="14" dirty="0">
                <a:solidFill>
                  <a:srgbClr val="47557E"/>
                </a:solidFill>
                <a:latin typeface="Inter"/>
                <a:ea typeface="Inter"/>
                <a:cs typeface="Inter"/>
                <a:sym typeface="Inter"/>
              </a:rPr>
              <a:t>Jagannath University</a:t>
            </a:r>
          </a:p>
        </p:txBody>
      </p:sp>
      <p:sp>
        <p:nvSpPr>
          <p:cNvPr id="20" name="Freeform 2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21" name="TextBox 21"/>
          <p:cNvSpPr txBox="1"/>
          <p:nvPr/>
        </p:nvSpPr>
        <p:spPr>
          <a:xfrm>
            <a:off x="15940994" y="9757210"/>
            <a:ext cx="550024"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9544244">
            <a:off x="839154" y="3867997"/>
            <a:ext cx="4416842" cy="4389910"/>
          </a:xfrm>
          <a:custGeom>
            <a:avLst/>
            <a:gdLst/>
            <a:ahLst/>
            <a:cxnLst/>
            <a:rect l="l" t="t" r="r" b="b"/>
            <a:pathLst>
              <a:path w="4416842" h="4389910">
                <a:moveTo>
                  <a:pt x="0" y="0"/>
                </a:moveTo>
                <a:lnTo>
                  <a:pt x="4416842" y="0"/>
                </a:lnTo>
                <a:lnTo>
                  <a:pt x="4416842" y="4389910"/>
                </a:lnTo>
                <a:lnTo>
                  <a:pt x="0" y="438991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04980" y="1156068"/>
            <a:ext cx="9196356" cy="1571761"/>
          </a:xfrm>
          <a:prstGeom prst="rect">
            <a:avLst/>
          </a:prstGeom>
        </p:spPr>
        <p:txBody>
          <a:bodyPr lIns="0" tIns="0" rIns="0" bIns="0" rtlCol="0" anchor="t">
            <a:spAutoFit/>
          </a:bodyPr>
          <a:lstStyle/>
          <a:p>
            <a:pPr algn="l">
              <a:lnSpc>
                <a:spcPts val="6021"/>
              </a:lnSpc>
            </a:pPr>
            <a:r>
              <a:rPr lang="en-US" sz="6144" b="1" spc="30">
                <a:solidFill>
                  <a:srgbClr val="606D98"/>
                </a:solidFill>
                <a:latin typeface="Inter Bold"/>
                <a:ea typeface="Inter Bold"/>
                <a:cs typeface="Inter Bold"/>
                <a:sym typeface="Inter Bold"/>
              </a:rPr>
              <a:t>Case Study – Ranking Cloud Services</a:t>
            </a:r>
          </a:p>
        </p:txBody>
      </p:sp>
      <p:sp>
        <p:nvSpPr>
          <p:cNvPr id="4" name="TextBox 4"/>
          <p:cNvSpPr txBox="1"/>
          <p:nvPr/>
        </p:nvSpPr>
        <p:spPr>
          <a:xfrm>
            <a:off x="5058231" y="3062009"/>
            <a:ext cx="7131349" cy="1243711"/>
          </a:xfrm>
          <a:prstGeom prst="rect">
            <a:avLst/>
          </a:prstGeom>
        </p:spPr>
        <p:txBody>
          <a:bodyPr lIns="0" tIns="0" rIns="0" bIns="0" rtlCol="0" anchor="t">
            <a:spAutoFit/>
          </a:bodyPr>
          <a:lstStyle/>
          <a:p>
            <a:pPr algn="just">
              <a:lnSpc>
                <a:spcPts val="5161"/>
              </a:lnSpc>
            </a:pPr>
            <a:r>
              <a:rPr lang="en-US" sz="2899" spc="14">
                <a:solidFill>
                  <a:srgbClr val="000000"/>
                </a:solidFill>
                <a:latin typeface="Inter"/>
                <a:ea typeface="Inter"/>
                <a:cs typeface="Inter"/>
                <a:sym typeface="Inter"/>
              </a:rPr>
              <a:t>Ranked 6 cloud services based on real data.</a:t>
            </a:r>
          </a:p>
        </p:txBody>
      </p:sp>
      <p:sp>
        <p:nvSpPr>
          <p:cNvPr id="5" name="TextBox 5"/>
          <p:cNvSpPr txBox="1"/>
          <p:nvPr/>
        </p:nvSpPr>
        <p:spPr>
          <a:xfrm>
            <a:off x="7139240" y="4665822"/>
            <a:ext cx="7069174" cy="2922016"/>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Steps:</a:t>
            </a:r>
          </a:p>
          <a:p>
            <a:pPr marL="604519" lvl="1" indent="-302260" algn="just">
              <a:lnSpc>
                <a:spcPts val="4619"/>
              </a:lnSpc>
              <a:buAutoNum type="arabicPeriod"/>
            </a:pPr>
            <a:r>
              <a:rPr lang="en-US" sz="2799" spc="13">
                <a:solidFill>
                  <a:srgbClr val="000000"/>
                </a:solidFill>
                <a:latin typeface="Inter"/>
                <a:ea typeface="Inter"/>
                <a:cs typeface="Inter"/>
                <a:sym typeface="Inter"/>
              </a:rPr>
              <a:t>Pick services.</a:t>
            </a:r>
          </a:p>
          <a:p>
            <a:pPr marL="604519" lvl="1" indent="-302260" algn="just">
              <a:lnSpc>
                <a:spcPts val="4619"/>
              </a:lnSpc>
              <a:buAutoNum type="arabicPeriod"/>
            </a:pPr>
            <a:r>
              <a:rPr lang="en-US" sz="2799" spc="13">
                <a:solidFill>
                  <a:srgbClr val="000000"/>
                </a:solidFill>
                <a:latin typeface="Inter"/>
                <a:ea typeface="Inter"/>
                <a:cs typeface="Inter"/>
                <a:sym typeface="Inter"/>
              </a:rPr>
              <a:t>Choose ranking factors.</a:t>
            </a:r>
          </a:p>
          <a:p>
            <a:pPr marL="604519" lvl="1" indent="-302260" algn="just">
              <a:lnSpc>
                <a:spcPts val="4619"/>
              </a:lnSpc>
              <a:buAutoNum type="arabicPeriod"/>
            </a:pPr>
            <a:r>
              <a:rPr lang="en-US" sz="2799" spc="5">
                <a:solidFill>
                  <a:srgbClr val="000000"/>
                </a:solidFill>
                <a:latin typeface="Inter"/>
                <a:ea typeface="Inter"/>
                <a:cs typeface="Inter"/>
                <a:sym typeface="Inter"/>
              </a:rPr>
              <a:t>Assign scores using MAGIQ.</a:t>
            </a:r>
          </a:p>
          <a:p>
            <a:pPr marL="604519" lvl="1" indent="-302260" algn="just">
              <a:lnSpc>
                <a:spcPts val="4619"/>
              </a:lnSpc>
              <a:buAutoNum type="arabicPeriod"/>
            </a:pPr>
            <a:r>
              <a:rPr lang="en-US" sz="2799" spc="13">
                <a:solidFill>
                  <a:srgbClr val="000000"/>
                </a:solidFill>
                <a:latin typeface="Inter"/>
                <a:ea typeface="Inter"/>
                <a:cs typeface="Inter"/>
                <a:sym typeface="Inter"/>
              </a:rPr>
              <a:t>Get final ranking.</a:t>
            </a:r>
          </a:p>
        </p:txBody>
      </p:sp>
      <p:sp>
        <p:nvSpPr>
          <p:cNvPr id="6" name="TextBox 6"/>
          <p:cNvSpPr txBox="1"/>
          <p:nvPr/>
        </p:nvSpPr>
        <p:spPr>
          <a:xfrm>
            <a:off x="8078238" y="7798773"/>
            <a:ext cx="7702181" cy="574802"/>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Results show best and worst cloud services.</a:t>
            </a:r>
          </a:p>
        </p:txBody>
      </p:sp>
      <p:sp>
        <p:nvSpPr>
          <p:cNvPr id="7" name="TextBox 7"/>
          <p:cNvSpPr txBox="1"/>
          <p:nvPr/>
        </p:nvSpPr>
        <p:spPr>
          <a:xfrm>
            <a:off x="3004334" y="3094648"/>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1:</a:t>
            </a:r>
          </a:p>
        </p:txBody>
      </p:sp>
      <p:sp>
        <p:nvSpPr>
          <p:cNvPr id="8" name="TextBox 8"/>
          <p:cNvSpPr txBox="1"/>
          <p:nvPr/>
        </p:nvSpPr>
        <p:spPr>
          <a:xfrm>
            <a:off x="5058231" y="4614382"/>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2:</a:t>
            </a:r>
          </a:p>
        </p:txBody>
      </p:sp>
      <p:sp>
        <p:nvSpPr>
          <p:cNvPr id="9" name="TextBox 9"/>
          <p:cNvSpPr txBox="1"/>
          <p:nvPr/>
        </p:nvSpPr>
        <p:spPr>
          <a:xfrm>
            <a:off x="5894360" y="7804551"/>
            <a:ext cx="2890026" cy="639445"/>
          </a:xfrm>
          <a:prstGeom prst="rect">
            <a:avLst/>
          </a:prstGeom>
        </p:spPr>
        <p:txBody>
          <a:bodyPr lIns="0" tIns="0" rIns="0" bIns="0" rtlCol="0" anchor="t">
            <a:spAutoFit/>
          </a:bodyPr>
          <a:lstStyle/>
          <a:p>
            <a:pPr algn="l">
              <a:lnSpc>
                <a:spcPts val="5179"/>
              </a:lnSpc>
            </a:pPr>
            <a:r>
              <a:rPr lang="en-US" sz="3699" spc="18">
                <a:solidFill>
                  <a:srgbClr val="000000"/>
                </a:solidFill>
                <a:latin typeface="Inter"/>
                <a:ea typeface="Inter"/>
                <a:cs typeface="Inter"/>
                <a:sym typeface="Inter"/>
              </a:rPr>
              <a:t>Phase 3:</a:t>
            </a:r>
          </a:p>
        </p:txBody>
      </p:sp>
      <p:grpSp>
        <p:nvGrpSpPr>
          <p:cNvPr id="10" name="Group 10"/>
          <p:cNvGrpSpPr/>
          <p:nvPr/>
        </p:nvGrpSpPr>
        <p:grpSpPr>
          <a:xfrm rot="9261838">
            <a:off x="16065115" y="-1328775"/>
            <a:ext cx="3580560" cy="10320476"/>
            <a:chOff x="0" y="0"/>
            <a:chExt cx="943028" cy="2718150"/>
          </a:xfrm>
        </p:grpSpPr>
        <p:sp>
          <p:nvSpPr>
            <p:cNvPr id="11" name="Freeform 11"/>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47557E"/>
            </a:solidFill>
          </p:spPr>
        </p:sp>
        <p:sp>
          <p:nvSpPr>
            <p:cNvPr id="12" name="TextBox 12"/>
            <p:cNvSpPr txBox="1"/>
            <p:nvPr/>
          </p:nvSpPr>
          <p:spPr>
            <a:xfrm>
              <a:off x="0" y="-38100"/>
              <a:ext cx="943028" cy="27562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14360">
            <a:off x="9984547" y="-3000392"/>
            <a:ext cx="8093176" cy="5501063"/>
            <a:chOff x="0" y="0"/>
            <a:chExt cx="2131536" cy="1448840"/>
          </a:xfrm>
        </p:grpSpPr>
        <p:sp>
          <p:nvSpPr>
            <p:cNvPr id="14" name="Freeform 14"/>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A6849E"/>
            </a:solidFill>
          </p:spPr>
        </p:sp>
        <p:sp>
          <p:nvSpPr>
            <p:cNvPr id="15" name="TextBox 15"/>
            <p:cNvSpPr txBox="1"/>
            <p:nvPr/>
          </p:nvSpPr>
          <p:spPr>
            <a:xfrm>
              <a:off x="0" y="-38100"/>
              <a:ext cx="2131536" cy="148694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2880474" flipH="1" flipV="1">
            <a:off x="14030375" y="-2657394"/>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7" name="Freeform 17"/>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8" name="TextBox 18"/>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9" name="TextBox 19"/>
          <p:cNvSpPr txBox="1"/>
          <p:nvPr/>
        </p:nvSpPr>
        <p:spPr>
          <a:xfrm>
            <a:off x="15832976" y="9519686"/>
            <a:ext cx="36230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193615" y="5267708"/>
            <a:ext cx="4943416" cy="11433354"/>
            <a:chOff x="0" y="0"/>
            <a:chExt cx="1308121" cy="3011254"/>
          </a:xfrm>
        </p:grpSpPr>
        <p:sp>
          <p:nvSpPr>
            <p:cNvPr id="3" name="Freeform 3"/>
            <p:cNvSpPr/>
            <p:nvPr/>
          </p:nvSpPr>
          <p:spPr>
            <a:xfrm>
              <a:off x="0" y="0"/>
              <a:ext cx="1308121" cy="3011254"/>
            </a:xfrm>
            <a:custGeom>
              <a:avLst/>
              <a:gdLst/>
              <a:ahLst/>
              <a:cxnLst/>
              <a:rect l="l" t="t" r="r" b="b"/>
              <a:pathLst>
                <a:path w="1308121" h="3011254">
                  <a:moveTo>
                    <a:pt x="0" y="0"/>
                  </a:moveTo>
                  <a:lnTo>
                    <a:pt x="1308121" y="0"/>
                  </a:lnTo>
                  <a:lnTo>
                    <a:pt x="1308121" y="3011254"/>
                  </a:lnTo>
                  <a:lnTo>
                    <a:pt x="0" y="3011254"/>
                  </a:lnTo>
                  <a:close/>
                </a:path>
              </a:pathLst>
            </a:custGeom>
            <a:solidFill>
              <a:srgbClr val="B9DBE0"/>
            </a:solidFill>
          </p:spPr>
        </p:sp>
        <p:sp>
          <p:nvSpPr>
            <p:cNvPr id="4" name="TextBox 4"/>
            <p:cNvSpPr txBox="1"/>
            <p:nvPr/>
          </p:nvSpPr>
          <p:spPr>
            <a:xfrm>
              <a:off x="0" y="-38100"/>
              <a:ext cx="1308121" cy="304935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382000" y="8512678"/>
            <a:ext cx="10976403" cy="2504938"/>
            <a:chOff x="0" y="0"/>
            <a:chExt cx="2421101" cy="441032"/>
          </a:xfrm>
        </p:grpSpPr>
        <p:sp>
          <p:nvSpPr>
            <p:cNvPr id="6" name="Freeform 6"/>
            <p:cNvSpPr/>
            <p:nvPr/>
          </p:nvSpPr>
          <p:spPr>
            <a:xfrm>
              <a:off x="0" y="0"/>
              <a:ext cx="2421101" cy="441032"/>
            </a:xfrm>
            <a:custGeom>
              <a:avLst/>
              <a:gdLst/>
              <a:ahLst/>
              <a:cxnLst/>
              <a:rect l="l" t="t" r="r" b="b"/>
              <a:pathLst>
                <a:path w="2421101" h="441032">
                  <a:moveTo>
                    <a:pt x="0" y="0"/>
                  </a:moveTo>
                  <a:lnTo>
                    <a:pt x="2421101" y="0"/>
                  </a:lnTo>
                  <a:lnTo>
                    <a:pt x="2421101" y="441032"/>
                  </a:lnTo>
                  <a:lnTo>
                    <a:pt x="0" y="441032"/>
                  </a:lnTo>
                  <a:close/>
                </a:path>
              </a:pathLst>
            </a:custGeom>
            <a:solidFill>
              <a:srgbClr val="606D98"/>
            </a:solidFill>
          </p:spPr>
        </p:sp>
        <p:sp>
          <p:nvSpPr>
            <p:cNvPr id="7" name="TextBox 7"/>
            <p:cNvSpPr txBox="1"/>
            <p:nvPr/>
          </p:nvSpPr>
          <p:spPr>
            <a:xfrm>
              <a:off x="0" y="-38100"/>
              <a:ext cx="2421101" cy="47913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0800000" flipH="1" flipV="1">
            <a:off x="-4605697" y="-4183399"/>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9" name="AutoShape 9"/>
          <p:cNvSpPr/>
          <p:nvPr/>
        </p:nvSpPr>
        <p:spPr>
          <a:xfrm rot="9148715">
            <a:off x="5439538" y="9262621"/>
            <a:ext cx="14111849" cy="2330849"/>
          </a:xfrm>
          <a:prstGeom prst="line">
            <a:avLst/>
          </a:prstGeom>
          <a:ln w="38100" cap="flat">
            <a:solidFill>
              <a:srgbClr val="B9DBE0"/>
            </a:solidFill>
            <a:prstDash val="solid"/>
            <a:headEnd type="none" w="sm" len="sm"/>
            <a:tailEnd type="none" w="sm" len="sm"/>
          </a:ln>
        </p:spPr>
      </p:sp>
      <p:sp>
        <p:nvSpPr>
          <p:cNvPr id="10" name="Freeform 10"/>
          <p:cNvSpPr/>
          <p:nvPr/>
        </p:nvSpPr>
        <p:spPr>
          <a:xfrm>
            <a:off x="16168494" y="341212"/>
            <a:ext cx="1730830" cy="1583772"/>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3" name="TextBox 13"/>
          <p:cNvSpPr txBox="1"/>
          <p:nvPr/>
        </p:nvSpPr>
        <p:spPr>
          <a:xfrm>
            <a:off x="814073" y="698047"/>
            <a:ext cx="11672940" cy="809867"/>
          </a:xfrm>
          <a:prstGeom prst="rect">
            <a:avLst/>
          </a:prstGeom>
        </p:spPr>
        <p:txBody>
          <a:bodyPr lIns="0" tIns="0" rIns="0" bIns="0" rtlCol="0" anchor="t">
            <a:spAutoFit/>
          </a:bodyPr>
          <a:lstStyle/>
          <a:p>
            <a:pPr algn="l">
              <a:lnSpc>
                <a:spcPts val="6022"/>
              </a:lnSpc>
            </a:pPr>
            <a:r>
              <a:rPr lang="en-US" sz="6145" b="1" spc="30" dirty="0">
                <a:solidFill>
                  <a:srgbClr val="222E53"/>
                </a:solidFill>
                <a:latin typeface="Inter Bold"/>
                <a:ea typeface="Inter Bold"/>
                <a:cs typeface="Inter Bold"/>
                <a:sym typeface="Inter Bold"/>
              </a:rPr>
              <a:t>Result Analysis</a:t>
            </a:r>
          </a:p>
        </p:txBody>
      </p:sp>
      <p:sp>
        <p:nvSpPr>
          <p:cNvPr id="14" name="TextBox 14"/>
          <p:cNvSpPr txBox="1"/>
          <p:nvPr/>
        </p:nvSpPr>
        <p:spPr>
          <a:xfrm>
            <a:off x="1680637" y="7993902"/>
            <a:ext cx="15098390" cy="368114"/>
          </a:xfrm>
          <a:prstGeom prst="rect">
            <a:avLst/>
          </a:prstGeom>
        </p:spPr>
        <p:txBody>
          <a:bodyPr wrap="square" lIns="0" tIns="0" rIns="0" bIns="0" rtlCol="0" anchor="t">
            <a:spAutoFit/>
          </a:bodyPr>
          <a:lstStyle/>
          <a:p>
            <a:pPr algn="ctr">
              <a:lnSpc>
                <a:spcPts val="3219"/>
              </a:lnSpc>
              <a:spcBef>
                <a:spcPct val="0"/>
              </a:spcBef>
            </a:pPr>
            <a:r>
              <a:rPr lang="en-US" sz="2000" spc="11" dirty="0">
                <a:solidFill>
                  <a:srgbClr val="222E53"/>
                </a:solidFill>
                <a:latin typeface="Inter"/>
                <a:ea typeface="Inter"/>
                <a:cs typeface="Inter"/>
                <a:sym typeface="Inter"/>
              </a:rPr>
              <a:t>Figure 9:  Weights and overall rank of six Cloud services based on three top-level attributes and two KPIs for each attribute.</a:t>
            </a:r>
          </a:p>
        </p:txBody>
      </p:sp>
      <p:sp>
        <p:nvSpPr>
          <p:cNvPr id="15" name="TextBox 15"/>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21</a:t>
            </a:r>
          </a:p>
        </p:txBody>
      </p:sp>
      <p:graphicFrame>
        <p:nvGraphicFramePr>
          <p:cNvPr id="16" name="Table 15">
            <a:extLst>
              <a:ext uri="{FF2B5EF4-FFF2-40B4-BE49-F238E27FC236}">
                <a16:creationId xmlns:a16="http://schemas.microsoft.com/office/drawing/2014/main" id="{A8BE5D95-5917-F2DB-858B-7F2630F82FFF}"/>
              </a:ext>
            </a:extLst>
          </p:cNvPr>
          <p:cNvGraphicFramePr>
            <a:graphicFrameLocks noGrp="1"/>
          </p:cNvGraphicFramePr>
          <p:nvPr>
            <p:extLst>
              <p:ext uri="{D42A27DB-BD31-4B8C-83A1-F6EECF244321}">
                <p14:modId xmlns:p14="http://schemas.microsoft.com/office/powerpoint/2010/main" val="3081674087"/>
              </p:ext>
            </p:extLst>
          </p:nvPr>
        </p:nvGraphicFramePr>
        <p:xfrm>
          <a:off x="601376" y="2136482"/>
          <a:ext cx="17085248" cy="5704253"/>
        </p:xfrm>
        <a:graphic>
          <a:graphicData uri="http://schemas.openxmlformats.org/drawingml/2006/table">
            <a:tbl>
              <a:tblPr firstRow="1" bandRow="1">
                <a:tableStyleId>{5C22544A-7EE6-4342-B048-85BDC9FD1C3A}</a:tableStyleId>
              </a:tblPr>
              <a:tblGrid>
                <a:gridCol w="2135656">
                  <a:extLst>
                    <a:ext uri="{9D8B030D-6E8A-4147-A177-3AD203B41FA5}">
                      <a16:colId xmlns:a16="http://schemas.microsoft.com/office/drawing/2014/main" val="2141957752"/>
                    </a:ext>
                  </a:extLst>
                </a:gridCol>
                <a:gridCol w="2135656">
                  <a:extLst>
                    <a:ext uri="{9D8B030D-6E8A-4147-A177-3AD203B41FA5}">
                      <a16:colId xmlns:a16="http://schemas.microsoft.com/office/drawing/2014/main" val="770026325"/>
                    </a:ext>
                  </a:extLst>
                </a:gridCol>
                <a:gridCol w="2135656">
                  <a:extLst>
                    <a:ext uri="{9D8B030D-6E8A-4147-A177-3AD203B41FA5}">
                      <a16:colId xmlns:a16="http://schemas.microsoft.com/office/drawing/2014/main" val="3311009414"/>
                    </a:ext>
                  </a:extLst>
                </a:gridCol>
                <a:gridCol w="2135656">
                  <a:extLst>
                    <a:ext uri="{9D8B030D-6E8A-4147-A177-3AD203B41FA5}">
                      <a16:colId xmlns:a16="http://schemas.microsoft.com/office/drawing/2014/main" val="2143731008"/>
                    </a:ext>
                  </a:extLst>
                </a:gridCol>
                <a:gridCol w="2135656">
                  <a:extLst>
                    <a:ext uri="{9D8B030D-6E8A-4147-A177-3AD203B41FA5}">
                      <a16:colId xmlns:a16="http://schemas.microsoft.com/office/drawing/2014/main" val="2888696367"/>
                    </a:ext>
                  </a:extLst>
                </a:gridCol>
                <a:gridCol w="2135656">
                  <a:extLst>
                    <a:ext uri="{9D8B030D-6E8A-4147-A177-3AD203B41FA5}">
                      <a16:colId xmlns:a16="http://schemas.microsoft.com/office/drawing/2014/main" val="2681759403"/>
                    </a:ext>
                  </a:extLst>
                </a:gridCol>
                <a:gridCol w="2135656">
                  <a:extLst>
                    <a:ext uri="{9D8B030D-6E8A-4147-A177-3AD203B41FA5}">
                      <a16:colId xmlns:a16="http://schemas.microsoft.com/office/drawing/2014/main" val="1299996926"/>
                    </a:ext>
                  </a:extLst>
                </a:gridCol>
                <a:gridCol w="2135656">
                  <a:extLst>
                    <a:ext uri="{9D8B030D-6E8A-4147-A177-3AD203B41FA5}">
                      <a16:colId xmlns:a16="http://schemas.microsoft.com/office/drawing/2014/main" val="4228792730"/>
                    </a:ext>
                  </a:extLst>
                </a:gridCol>
              </a:tblGrid>
              <a:tr h="0">
                <a:tc>
                  <a:txBody>
                    <a:bodyPr/>
                    <a:lstStyle/>
                    <a:p>
                      <a:pPr algn="ctr"/>
                      <a:endParaRPr lang="en-US" sz="2400" dirty="0">
                        <a:latin typeface="Aptos" panose="020B0004020202020204" pitchFamily="34" charset="0"/>
                      </a:endParaRPr>
                    </a:p>
                  </a:txBody>
                  <a:tcPr/>
                </a:tc>
                <a:tc>
                  <a:txBody>
                    <a:bodyPr/>
                    <a:lstStyle/>
                    <a:p>
                      <a:pPr algn="ctr"/>
                      <a:r>
                        <a:rPr lang="en-US" sz="2400" dirty="0">
                          <a:latin typeface="Aptos" panose="020B0004020202020204" pitchFamily="34" charset="0"/>
                        </a:rPr>
                        <a:t>Security (0.61)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ptos" panose="020B0004020202020204" pitchFamily="34" charset="0"/>
                        </a:rPr>
                        <a:t>Security (0.61)</a:t>
                      </a:r>
                    </a:p>
                    <a:p>
                      <a:pPr algn="ctr"/>
                      <a:endParaRPr lang="en-US" sz="2400" dirty="0">
                        <a:latin typeface="Aptos" panose="020B0004020202020204" pitchFamily="34" charset="0"/>
                      </a:endParaRPr>
                    </a:p>
                  </a:txBody>
                  <a:tcPr/>
                </a:tc>
                <a:tc>
                  <a:txBody>
                    <a:bodyPr/>
                    <a:lstStyle/>
                    <a:p>
                      <a:pPr algn="ctr"/>
                      <a:r>
                        <a:rPr lang="en-US" sz="2400" dirty="0">
                          <a:latin typeface="Aptos" panose="020B0004020202020204" pitchFamily="34" charset="0"/>
                        </a:rPr>
                        <a:t>Performance (0.28)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ptos" panose="020B0004020202020204" pitchFamily="34" charset="0"/>
                        </a:rPr>
                        <a:t>Performance (0.28)</a:t>
                      </a:r>
                    </a:p>
                  </a:txBody>
                  <a:tcPr/>
                </a:tc>
                <a:tc>
                  <a:txBody>
                    <a:bodyPr/>
                    <a:lstStyle/>
                    <a:p>
                      <a:pPr algn="ctr"/>
                      <a:r>
                        <a:rPr lang="en-US" sz="2400" dirty="0">
                          <a:latin typeface="Aptos" panose="020B0004020202020204" pitchFamily="34" charset="0"/>
                        </a:rPr>
                        <a:t>Finance (0.11)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ptos" panose="020B0004020202020204" pitchFamily="34" charset="0"/>
                        </a:rPr>
                        <a:t>Finance (0.11)</a:t>
                      </a:r>
                    </a:p>
                    <a:p>
                      <a:pPr algn="ctr"/>
                      <a:endParaRPr lang="en-US" sz="2400" dirty="0">
                        <a:latin typeface="Aptos" panose="020B0004020202020204" pitchFamily="34" charset="0"/>
                      </a:endParaRPr>
                    </a:p>
                  </a:txBody>
                  <a:tcPr/>
                </a:tc>
                <a:tc>
                  <a:txBody>
                    <a:bodyPr/>
                    <a:lstStyle/>
                    <a:p>
                      <a:pPr algn="ctr"/>
                      <a:r>
                        <a:rPr lang="en-US" sz="2400" dirty="0">
                          <a:latin typeface="Aptos" panose="020B0004020202020204" pitchFamily="34" charset="0"/>
                        </a:rPr>
                        <a:t>Overall Rank</a:t>
                      </a:r>
                    </a:p>
                  </a:txBody>
                  <a:tcPr/>
                </a:tc>
                <a:extLst>
                  <a:ext uri="{0D108BD9-81ED-4DB2-BD59-A6C34878D82A}">
                    <a16:rowId xmlns:a16="http://schemas.microsoft.com/office/drawing/2014/main" val="4145505011"/>
                  </a:ext>
                </a:extLst>
              </a:tr>
              <a:tr h="1210469">
                <a:tc>
                  <a:txBody>
                    <a:bodyPr/>
                    <a:lstStyle/>
                    <a:p>
                      <a:pPr algn="ctr"/>
                      <a:endParaRPr lang="en-US" sz="2400">
                        <a:latin typeface="Aptos" panose="020B0004020202020204" pitchFamily="34" charset="0"/>
                      </a:endParaRPr>
                    </a:p>
                  </a:txBody>
                  <a:tcPr/>
                </a:tc>
                <a:tc>
                  <a:txBody>
                    <a:bodyPr/>
                    <a:lstStyle/>
                    <a:p>
                      <a:pPr algn="ctr"/>
                      <a:r>
                        <a:rPr lang="en-US" sz="2400" dirty="0">
                          <a:latin typeface="Aptos" panose="020B0004020202020204" pitchFamily="34" charset="0"/>
                        </a:rPr>
                        <a:t>Data Encryption</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Client Privacy</a:t>
                      </a:r>
                    </a:p>
                    <a:p>
                      <a:pPr algn="ctr"/>
                      <a:r>
                        <a:rPr lang="en-US" sz="2400" dirty="0">
                          <a:latin typeface="Aptos" panose="020B0004020202020204" pitchFamily="34" charset="0"/>
                        </a:rPr>
                        <a:t>(0.25)</a:t>
                      </a:r>
                    </a:p>
                  </a:txBody>
                  <a:tcPr/>
                </a:tc>
                <a:tc>
                  <a:txBody>
                    <a:bodyPr/>
                    <a:lstStyle/>
                    <a:p>
                      <a:pPr algn="ctr"/>
                      <a:r>
                        <a:rPr lang="en-US" sz="2400" dirty="0">
                          <a:latin typeface="Aptos" panose="020B0004020202020204" pitchFamily="34" charset="0"/>
                        </a:rPr>
                        <a:t>Efficiency</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Response Time</a:t>
                      </a:r>
                    </a:p>
                    <a:p>
                      <a:pPr algn="ctr"/>
                      <a:r>
                        <a:rPr lang="en-US" sz="2400" dirty="0">
                          <a:latin typeface="Aptos" panose="020B0004020202020204" pitchFamily="34" charset="0"/>
                        </a:rPr>
                        <a:t>(0.25)</a:t>
                      </a:r>
                    </a:p>
                  </a:txBody>
                  <a:tcPr/>
                </a:tc>
                <a:tc>
                  <a:txBody>
                    <a:bodyPr/>
                    <a:lstStyle/>
                    <a:p>
                      <a:pPr algn="ctr"/>
                      <a:r>
                        <a:rPr lang="en-US" sz="2400" dirty="0">
                          <a:latin typeface="Aptos" panose="020B0004020202020204" pitchFamily="34" charset="0"/>
                        </a:rPr>
                        <a:t>Base-Plan Cost</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Cost of Data Storage</a:t>
                      </a:r>
                    </a:p>
                    <a:p>
                      <a:pPr algn="ctr"/>
                      <a:r>
                        <a:rPr lang="en-US" sz="2400" dirty="0">
                          <a:latin typeface="Aptos" panose="020B0004020202020204" pitchFamily="34" charset="0"/>
                        </a:rPr>
                        <a:t>(0.25)</a:t>
                      </a:r>
                    </a:p>
                  </a:txBody>
                  <a:tcPr/>
                </a:tc>
                <a:tc>
                  <a:txBody>
                    <a:bodyPr/>
                    <a:lstStyle/>
                    <a:p>
                      <a:pPr algn="ctr"/>
                      <a:endParaRPr lang="en-US" sz="2400" dirty="0">
                        <a:latin typeface="Aptos" panose="020B0004020202020204" pitchFamily="34" charset="0"/>
                      </a:endParaRPr>
                    </a:p>
                  </a:txBody>
                  <a:tcPr/>
                </a:tc>
                <a:extLst>
                  <a:ext uri="{0D108BD9-81ED-4DB2-BD59-A6C34878D82A}">
                    <a16:rowId xmlns:a16="http://schemas.microsoft.com/office/drawing/2014/main" val="2275239274"/>
                  </a:ext>
                </a:extLst>
              </a:tr>
              <a:tr h="472152">
                <a:tc>
                  <a:txBody>
                    <a:bodyPr/>
                    <a:lstStyle/>
                    <a:p>
                      <a:pPr algn="ctr"/>
                      <a:r>
                        <a:rPr lang="en-US" sz="2400" dirty="0">
                          <a:latin typeface="Aptos" panose="020B0004020202020204" pitchFamily="34" charset="0"/>
                        </a:rPr>
                        <a:t>CS1</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0.31</a:t>
                      </a:r>
                    </a:p>
                  </a:txBody>
                  <a:tcPr/>
                </a:tc>
                <a:extLst>
                  <a:ext uri="{0D108BD9-81ED-4DB2-BD59-A6C34878D82A}">
                    <a16:rowId xmlns:a16="http://schemas.microsoft.com/office/drawing/2014/main" val="2480926607"/>
                  </a:ext>
                </a:extLst>
              </a:tr>
              <a:tr h="472152">
                <a:tc>
                  <a:txBody>
                    <a:bodyPr/>
                    <a:lstStyle/>
                    <a:p>
                      <a:pPr algn="ctr"/>
                      <a:r>
                        <a:rPr lang="en-US" sz="2400" dirty="0">
                          <a:latin typeface="Aptos" panose="020B0004020202020204" pitchFamily="34" charset="0"/>
                        </a:rPr>
                        <a:t>CS2</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0.20</a:t>
                      </a:r>
                    </a:p>
                  </a:txBody>
                  <a:tcPr/>
                </a:tc>
                <a:extLst>
                  <a:ext uri="{0D108BD9-81ED-4DB2-BD59-A6C34878D82A}">
                    <a16:rowId xmlns:a16="http://schemas.microsoft.com/office/drawing/2014/main" val="410529120"/>
                  </a:ext>
                </a:extLst>
              </a:tr>
              <a:tr h="472152">
                <a:tc>
                  <a:txBody>
                    <a:bodyPr/>
                    <a:lstStyle/>
                    <a:p>
                      <a:pPr algn="ctr"/>
                      <a:r>
                        <a:rPr lang="en-US" sz="2400" dirty="0">
                          <a:latin typeface="Aptos" panose="020B0004020202020204" pitchFamily="34" charset="0"/>
                        </a:rPr>
                        <a:t>CS3</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0.14</a:t>
                      </a:r>
                    </a:p>
                  </a:txBody>
                  <a:tcPr/>
                </a:tc>
                <a:extLst>
                  <a:ext uri="{0D108BD9-81ED-4DB2-BD59-A6C34878D82A}">
                    <a16:rowId xmlns:a16="http://schemas.microsoft.com/office/drawing/2014/main" val="1721593533"/>
                  </a:ext>
                </a:extLst>
              </a:tr>
              <a:tr h="472152">
                <a:tc>
                  <a:txBody>
                    <a:bodyPr/>
                    <a:lstStyle/>
                    <a:p>
                      <a:pPr algn="ctr"/>
                      <a:r>
                        <a:rPr lang="en-US" sz="2400" dirty="0">
                          <a:latin typeface="Aptos" panose="020B0004020202020204" pitchFamily="34" charset="0"/>
                        </a:rPr>
                        <a:t>CS4</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0.12</a:t>
                      </a:r>
                    </a:p>
                  </a:txBody>
                  <a:tcPr/>
                </a:tc>
                <a:extLst>
                  <a:ext uri="{0D108BD9-81ED-4DB2-BD59-A6C34878D82A}">
                    <a16:rowId xmlns:a16="http://schemas.microsoft.com/office/drawing/2014/main" val="3896899651"/>
                  </a:ext>
                </a:extLst>
              </a:tr>
              <a:tr h="472152">
                <a:tc>
                  <a:txBody>
                    <a:bodyPr/>
                    <a:lstStyle/>
                    <a:p>
                      <a:pPr algn="ctr"/>
                      <a:r>
                        <a:rPr lang="en-US" sz="2400" dirty="0">
                          <a:latin typeface="Aptos" panose="020B0004020202020204" pitchFamily="34" charset="0"/>
                        </a:rPr>
                        <a:t>CS5</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0.11</a:t>
                      </a:r>
                    </a:p>
                  </a:txBody>
                  <a:tcPr/>
                </a:tc>
                <a:extLst>
                  <a:ext uri="{0D108BD9-81ED-4DB2-BD59-A6C34878D82A}">
                    <a16:rowId xmlns:a16="http://schemas.microsoft.com/office/drawing/2014/main" val="435392431"/>
                  </a:ext>
                </a:extLst>
              </a:tr>
              <a:tr h="472152">
                <a:tc>
                  <a:txBody>
                    <a:bodyPr/>
                    <a:lstStyle/>
                    <a:p>
                      <a:pPr algn="ctr"/>
                      <a:r>
                        <a:rPr lang="en-US" sz="2400" dirty="0">
                          <a:latin typeface="Aptos" panose="020B0004020202020204" pitchFamily="34" charset="0"/>
                        </a:rPr>
                        <a:t>CS6</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0.12</a:t>
                      </a:r>
                    </a:p>
                  </a:txBody>
                  <a:tcPr/>
                </a:tc>
                <a:extLst>
                  <a:ext uri="{0D108BD9-81ED-4DB2-BD59-A6C34878D82A}">
                    <a16:rowId xmlns:a16="http://schemas.microsoft.com/office/drawing/2014/main" val="2352838562"/>
                  </a:ext>
                </a:extLst>
              </a:tr>
              <a:tr h="472152">
                <a:tc>
                  <a:txBody>
                    <a:bodyPr/>
                    <a:lstStyle/>
                    <a:p>
                      <a:pPr algn="ctr"/>
                      <a:endParaRPr lang="en-US" sz="2400" dirty="0">
                        <a:latin typeface="Aptos" panose="020B0004020202020204" pitchFamily="34" charset="0"/>
                      </a:endParaRPr>
                    </a:p>
                  </a:txBody>
                  <a:tcPr/>
                </a:tc>
                <a:tc>
                  <a:txBody>
                    <a:bodyPr/>
                    <a:lstStyle/>
                    <a:p>
                      <a:pPr algn="ctr"/>
                      <a:endParaRPr lang="en-US" sz="240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endParaRPr lang="en-US" sz="240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r>
                        <a:rPr lang="en-US" sz="2400" dirty="0">
                          <a:latin typeface="Aptos" panose="020B0004020202020204" pitchFamily="34" charset="0"/>
                        </a:rPr>
                        <a:t>Sum</a:t>
                      </a:r>
                    </a:p>
                  </a:txBody>
                  <a:tcPr/>
                </a:tc>
                <a:tc>
                  <a:txBody>
                    <a:bodyPr/>
                    <a:lstStyle/>
                    <a:p>
                      <a:pPr algn="ctr"/>
                      <a:r>
                        <a:rPr lang="en-US" sz="2400" dirty="0">
                          <a:latin typeface="Aptos" panose="020B0004020202020204" pitchFamily="34" charset="0"/>
                        </a:rPr>
                        <a:t>1</a:t>
                      </a:r>
                    </a:p>
                  </a:txBody>
                  <a:tcPr/>
                </a:tc>
                <a:extLst>
                  <a:ext uri="{0D108BD9-81ED-4DB2-BD59-A6C34878D82A}">
                    <a16:rowId xmlns:a16="http://schemas.microsoft.com/office/drawing/2014/main" val="177836176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1" name="TextBox 11"/>
          <p:cNvSpPr txBox="1"/>
          <p:nvPr/>
        </p:nvSpPr>
        <p:spPr>
          <a:xfrm>
            <a:off x="1682959" y="3780995"/>
            <a:ext cx="13473940" cy="4417695"/>
          </a:xfrm>
          <a:prstGeom prst="rect">
            <a:avLst/>
          </a:prstGeom>
        </p:spPr>
        <p:txBody>
          <a:bodyPr lIns="0" tIns="0" rIns="0" bIns="0" rtlCol="0" anchor="t">
            <a:spAutoFit/>
          </a:bodyPr>
          <a:lstStyle/>
          <a:p>
            <a:pPr marL="647702" lvl="1" indent="-323851" algn="just">
              <a:lnSpc>
                <a:spcPts val="5040"/>
              </a:lnSpc>
              <a:buFont typeface="Arial"/>
              <a:buChar char="•"/>
            </a:pPr>
            <a:r>
              <a:rPr lang="en-US" sz="3000" spc="15">
                <a:solidFill>
                  <a:srgbClr val="000000"/>
                </a:solidFill>
                <a:latin typeface="Inter"/>
                <a:ea typeface="Inter"/>
                <a:cs typeface="Inter"/>
                <a:sym typeface="Inter"/>
              </a:rPr>
              <a:t>Some cloud services were </a:t>
            </a:r>
            <a:r>
              <a:rPr lang="en-US" sz="3000" b="1" spc="15">
                <a:solidFill>
                  <a:srgbClr val="000000"/>
                </a:solidFill>
                <a:latin typeface="Inter Bold"/>
                <a:ea typeface="Inter Bold"/>
                <a:cs typeface="Inter Bold"/>
                <a:sym typeface="Inter Bold"/>
              </a:rPr>
              <a:t>more secure and reliable</a:t>
            </a:r>
            <a:r>
              <a:rPr lang="en-US" sz="3000" spc="15">
                <a:solidFill>
                  <a:srgbClr val="000000"/>
                </a:solidFill>
                <a:latin typeface="Inter"/>
                <a:ea typeface="Inter"/>
                <a:cs typeface="Inter"/>
                <a:sym typeface="Inter"/>
              </a:rPr>
              <a:t> but also more </a:t>
            </a:r>
            <a:r>
              <a:rPr lang="en-US" sz="3000" b="1" spc="15">
                <a:solidFill>
                  <a:srgbClr val="000000"/>
                </a:solidFill>
                <a:latin typeface="Inter Bold"/>
                <a:ea typeface="Inter Bold"/>
                <a:cs typeface="Inter Bold"/>
                <a:sym typeface="Inter Bold"/>
              </a:rPr>
              <a:t>expensive</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Others were </a:t>
            </a:r>
            <a:r>
              <a:rPr lang="en-US" sz="3000" b="1" spc="15">
                <a:solidFill>
                  <a:srgbClr val="000000"/>
                </a:solidFill>
                <a:latin typeface="Inter Bold"/>
                <a:ea typeface="Inter Bold"/>
                <a:cs typeface="Inter Bold"/>
                <a:sym typeface="Inter Bold"/>
              </a:rPr>
              <a:t>cheaper </a:t>
            </a:r>
            <a:r>
              <a:rPr lang="en-US" sz="3000" spc="15">
                <a:solidFill>
                  <a:srgbClr val="000000"/>
                </a:solidFill>
                <a:latin typeface="Inter"/>
                <a:ea typeface="Inter"/>
                <a:cs typeface="Inter"/>
                <a:sym typeface="Inter"/>
              </a:rPr>
              <a:t>but lacked features like </a:t>
            </a:r>
            <a:r>
              <a:rPr lang="en-US" sz="3000" b="1" spc="15">
                <a:solidFill>
                  <a:srgbClr val="000000"/>
                </a:solidFill>
                <a:latin typeface="Inter Bold"/>
                <a:ea typeface="Inter Bold"/>
                <a:cs typeface="Inter Bold"/>
                <a:sym typeface="Inter Bold"/>
              </a:rPr>
              <a:t>strong encryption or customer support</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The best cloud service varied based on user needs.</a:t>
            </a:r>
          </a:p>
          <a:p>
            <a:pPr marL="647702" lvl="1" indent="-323851" algn="just">
              <a:lnSpc>
                <a:spcPts val="5040"/>
              </a:lnSpc>
              <a:buFont typeface="Arial"/>
              <a:buChar char="•"/>
            </a:pPr>
            <a:r>
              <a:rPr lang="en-US" sz="3000" b="1" spc="15">
                <a:solidFill>
                  <a:srgbClr val="000000"/>
                </a:solidFill>
                <a:latin typeface="Inter Bold"/>
                <a:ea typeface="Inter Bold"/>
                <a:cs typeface="Inter Bold"/>
                <a:sym typeface="Inter Bold"/>
              </a:rPr>
              <a:t>Businesses </a:t>
            </a:r>
            <a:r>
              <a:rPr lang="en-US" sz="3000" spc="15">
                <a:solidFill>
                  <a:srgbClr val="000000"/>
                </a:solidFill>
                <a:latin typeface="Inter"/>
                <a:ea typeface="Inter"/>
                <a:cs typeface="Inter"/>
                <a:sym typeface="Inter"/>
              </a:rPr>
              <a:t>preferred </a:t>
            </a:r>
            <a:r>
              <a:rPr lang="en-US" sz="3000" b="1" spc="15">
                <a:solidFill>
                  <a:srgbClr val="000000"/>
                </a:solidFill>
                <a:latin typeface="Inter Bold"/>
                <a:ea typeface="Inter Bold"/>
                <a:cs typeface="Inter Bold"/>
                <a:sym typeface="Inter Bold"/>
              </a:rPr>
              <a:t>security &amp; scalability</a:t>
            </a:r>
            <a:r>
              <a:rPr lang="en-US" sz="3000" spc="15">
                <a:solidFill>
                  <a:srgbClr val="000000"/>
                </a:solidFill>
                <a:latin typeface="Inter"/>
                <a:ea typeface="Inter"/>
                <a:cs typeface="Inter"/>
                <a:sym typeface="Inter"/>
              </a:rPr>
              <a:t>, while </a:t>
            </a:r>
            <a:r>
              <a:rPr lang="en-US" sz="3000" b="1" spc="15">
                <a:solidFill>
                  <a:srgbClr val="000000"/>
                </a:solidFill>
                <a:latin typeface="Inter Bold"/>
                <a:ea typeface="Inter Bold"/>
                <a:cs typeface="Inter Bold"/>
                <a:sym typeface="Inter Bold"/>
              </a:rPr>
              <a:t>individual </a:t>
            </a:r>
            <a:r>
              <a:rPr lang="en-US" sz="3000" spc="15">
                <a:solidFill>
                  <a:srgbClr val="000000"/>
                </a:solidFill>
                <a:latin typeface="Inter"/>
                <a:ea typeface="Inter"/>
                <a:cs typeface="Inter"/>
                <a:sym typeface="Inter"/>
              </a:rPr>
              <a:t>users prioritized </a:t>
            </a:r>
            <a:r>
              <a:rPr lang="en-US" sz="3000" b="1" spc="15">
                <a:solidFill>
                  <a:srgbClr val="000000"/>
                </a:solidFill>
                <a:latin typeface="Inter Bold"/>
                <a:ea typeface="Inter Bold"/>
                <a:cs typeface="Inter Bold"/>
                <a:sym typeface="Inter Bold"/>
              </a:rPr>
              <a:t>cost</a:t>
            </a:r>
            <a:r>
              <a:rPr lang="en-US" sz="3000" spc="15">
                <a:solidFill>
                  <a:srgbClr val="000000"/>
                </a:solidFill>
                <a:latin typeface="Inter"/>
                <a:ea typeface="Inter"/>
                <a:cs typeface="Inter"/>
                <a:sym typeface="Inter"/>
              </a:rPr>
              <a:t>.</a:t>
            </a:r>
          </a:p>
        </p:txBody>
      </p:sp>
      <p:grpSp>
        <p:nvGrpSpPr>
          <p:cNvPr id="12" name="Group 12"/>
          <p:cNvGrpSpPr/>
          <p:nvPr/>
        </p:nvGrpSpPr>
        <p:grpSpPr>
          <a:xfrm>
            <a:off x="1028700" y="2768197"/>
            <a:ext cx="10189737" cy="828175"/>
            <a:chOff x="0" y="0"/>
            <a:chExt cx="13586316" cy="1104234"/>
          </a:xfrm>
        </p:grpSpPr>
        <p:sp>
          <p:nvSpPr>
            <p:cNvPr id="13" name="Freeform 13"/>
            <p:cNvSpPr/>
            <p:nvPr/>
          </p:nvSpPr>
          <p:spPr>
            <a:xfrm>
              <a:off x="0" y="0"/>
              <a:ext cx="872345" cy="1104234"/>
            </a:xfrm>
            <a:custGeom>
              <a:avLst/>
              <a:gdLst/>
              <a:ahLst/>
              <a:cxnLst/>
              <a:rect l="l" t="t" r="r" b="b"/>
              <a:pathLst>
                <a:path w="872345" h="1104234">
                  <a:moveTo>
                    <a:pt x="0" y="0"/>
                  </a:moveTo>
                  <a:lnTo>
                    <a:pt x="872345" y="0"/>
                  </a:lnTo>
                  <a:lnTo>
                    <a:pt x="872345" y="1104234"/>
                  </a:lnTo>
                  <a:lnTo>
                    <a:pt x="0" y="1104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156032" y="-48605"/>
              <a:ext cx="12430285" cy="1031452"/>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Evaluation of Performance</a:t>
              </a:r>
            </a:p>
          </p:txBody>
        </p:sp>
      </p:grpSp>
      <p:sp>
        <p:nvSpPr>
          <p:cNvPr id="15" name="AutoShape 15"/>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8" name="TextBox 18"/>
          <p:cNvSpPr txBox="1"/>
          <p:nvPr/>
        </p:nvSpPr>
        <p:spPr>
          <a:xfrm>
            <a:off x="15835893" y="9519686"/>
            <a:ext cx="35647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3473940" cy="2724404"/>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MAGIQ method effectively ranked cloud services in a user-centric way.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No single cloud service was best for everyone—ranking depends on what users value most.</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Key Findings</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1672940" cy="202907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Other methods are rigid and complex.</a:t>
            </a:r>
          </a:p>
          <a:p>
            <a:pPr marL="669291" lvl="1" indent="-334646" algn="just">
              <a:lnSpc>
                <a:spcPts val="5518"/>
              </a:lnSpc>
              <a:buFont typeface="Arial"/>
              <a:buChar char="•"/>
            </a:pPr>
            <a:r>
              <a:rPr lang="en-US" sz="3100" spc="15">
                <a:solidFill>
                  <a:srgbClr val="000000"/>
                </a:solidFill>
                <a:latin typeface="Inter"/>
                <a:ea typeface="Inter"/>
                <a:cs typeface="Inter"/>
                <a:sym typeface="Inter"/>
              </a:rPr>
              <a:t>UCSMI + MAGIQ is flexible &amp; user-friendly.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Works for all types of cloud services.</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Why UCSMI + MAGIQ is Better</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0535" y="9519686"/>
            <a:ext cx="36718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688752" y="8511732"/>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35436C"/>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D89CB1"/>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5282" y="3235171"/>
            <a:ext cx="11672940" cy="341972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future includes using other evaluation and ranking methods that can exploit fuzzy as well as non-quantifiable performance information. </a:t>
            </a:r>
          </a:p>
          <a:p>
            <a:pPr marL="669291" lvl="1" indent="-334646" algn="just">
              <a:lnSpc>
                <a:spcPts val="5518"/>
              </a:lnSpc>
              <a:buFont typeface="Arial"/>
              <a:buChar char="•"/>
            </a:pPr>
            <a:r>
              <a:rPr lang="en-US" sz="3100" spc="15">
                <a:solidFill>
                  <a:srgbClr val="000000"/>
                </a:solidFill>
                <a:latin typeface="Inter"/>
                <a:ea typeface="Inter"/>
                <a:cs typeface="Inter"/>
                <a:sym typeface="Inter"/>
              </a:rPr>
              <a:t>Also separate models for functional and nonfunctional KPIs can be developed</a:t>
            </a:r>
          </a:p>
        </p:txBody>
      </p:sp>
      <p:sp>
        <p:nvSpPr>
          <p:cNvPr id="10" name="AutoShape 10"/>
          <p:cNvSpPr/>
          <p:nvPr/>
        </p:nvSpPr>
        <p:spPr>
          <a:xfrm rot="-4499999">
            <a:off x="12637922" y="9427966"/>
            <a:ext cx="4500396" cy="0"/>
          </a:xfrm>
          <a:prstGeom prst="line">
            <a:avLst/>
          </a:prstGeom>
          <a:ln w="38100" cap="flat">
            <a:solidFill>
              <a:srgbClr val="FFEDF3"/>
            </a:solidFill>
            <a:prstDash val="solid"/>
            <a:headEnd type="none" w="sm" len="sm"/>
            <a:tailEnd type="none" w="sm" len="sm"/>
          </a:ln>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FFEDF3"/>
                </a:solidFill>
                <a:latin typeface="Inter"/>
                <a:ea typeface="Inter"/>
                <a:cs typeface="Inter"/>
                <a:sym typeface="Inter"/>
              </a:rPr>
              <a:t>Department of Computer Science &amp; Engineering, Jagannath University</a:t>
            </a:r>
          </a:p>
        </p:txBody>
      </p:sp>
      <p:sp>
        <p:nvSpPr>
          <p:cNvPr id="13" name="TextBox 13"/>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Future Works</a:t>
            </a:r>
          </a:p>
        </p:txBody>
      </p:sp>
      <p:sp>
        <p:nvSpPr>
          <p:cNvPr id="14" name="TextBox 14"/>
          <p:cNvSpPr txBox="1"/>
          <p:nvPr/>
        </p:nvSpPr>
        <p:spPr>
          <a:xfrm>
            <a:off x="15835477" y="9519686"/>
            <a:ext cx="35730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5134293">
            <a:off x="1109183" y="4122134"/>
            <a:ext cx="4412335" cy="12620541"/>
            <a:chOff x="0" y="0"/>
            <a:chExt cx="1162097" cy="3323928"/>
          </a:xfrm>
        </p:grpSpPr>
        <p:sp>
          <p:nvSpPr>
            <p:cNvPr id="3" name="Freeform 3"/>
            <p:cNvSpPr/>
            <p:nvPr/>
          </p:nvSpPr>
          <p:spPr>
            <a:xfrm>
              <a:off x="0" y="0"/>
              <a:ext cx="1162097" cy="3323929"/>
            </a:xfrm>
            <a:custGeom>
              <a:avLst/>
              <a:gdLst/>
              <a:ahLst/>
              <a:cxnLst/>
              <a:rect l="l" t="t" r="r" b="b"/>
              <a:pathLst>
                <a:path w="1162097" h="3323929">
                  <a:moveTo>
                    <a:pt x="0" y="0"/>
                  </a:moveTo>
                  <a:lnTo>
                    <a:pt x="1162097" y="0"/>
                  </a:lnTo>
                  <a:lnTo>
                    <a:pt x="1162097" y="3323929"/>
                  </a:lnTo>
                  <a:lnTo>
                    <a:pt x="0" y="3323929"/>
                  </a:lnTo>
                  <a:close/>
                </a:path>
              </a:pathLst>
            </a:custGeom>
            <a:solidFill>
              <a:srgbClr val="D3D3F2"/>
            </a:solidFill>
          </p:spPr>
        </p:sp>
        <p:sp>
          <p:nvSpPr>
            <p:cNvPr id="4" name="TextBox 4"/>
            <p:cNvSpPr txBox="1"/>
            <p:nvPr/>
          </p:nvSpPr>
          <p:spPr>
            <a:xfrm>
              <a:off x="0" y="-38100"/>
              <a:ext cx="1162097" cy="336202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710493">
            <a:off x="9378340" y="5262740"/>
            <a:ext cx="15424018" cy="7428191"/>
            <a:chOff x="0" y="0"/>
            <a:chExt cx="4062293" cy="1956396"/>
          </a:xfrm>
        </p:grpSpPr>
        <p:sp>
          <p:nvSpPr>
            <p:cNvPr id="6" name="Freeform 6"/>
            <p:cNvSpPr/>
            <p:nvPr/>
          </p:nvSpPr>
          <p:spPr>
            <a:xfrm>
              <a:off x="0" y="0"/>
              <a:ext cx="4062293" cy="1956396"/>
            </a:xfrm>
            <a:custGeom>
              <a:avLst/>
              <a:gdLst/>
              <a:ahLst/>
              <a:cxnLst/>
              <a:rect l="l" t="t" r="r" b="b"/>
              <a:pathLst>
                <a:path w="4062293" h="1956396">
                  <a:moveTo>
                    <a:pt x="0" y="0"/>
                  </a:moveTo>
                  <a:lnTo>
                    <a:pt x="4062293" y="0"/>
                  </a:lnTo>
                  <a:lnTo>
                    <a:pt x="4062293" y="1956396"/>
                  </a:lnTo>
                  <a:lnTo>
                    <a:pt x="0" y="1956396"/>
                  </a:lnTo>
                  <a:close/>
                </a:path>
              </a:pathLst>
            </a:custGeom>
            <a:solidFill>
              <a:srgbClr val="606D98"/>
            </a:solidFill>
          </p:spPr>
          <p:txBody>
            <a:bodyPr/>
            <a:lstStyle/>
            <a:p>
              <a:endParaRPr lang="en-US" dirty="0"/>
            </a:p>
          </p:txBody>
        </p:sp>
        <p:sp>
          <p:nvSpPr>
            <p:cNvPr id="7" name="TextBox 7"/>
            <p:cNvSpPr txBox="1"/>
            <p:nvPr/>
          </p:nvSpPr>
          <p:spPr>
            <a:xfrm>
              <a:off x="0" y="-38100"/>
              <a:ext cx="4062293" cy="199449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17321" y="64433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1386117"/>
            <a:ext cx="6535341" cy="870204"/>
          </a:xfrm>
          <a:prstGeom prst="rect">
            <a:avLst/>
          </a:prstGeom>
        </p:spPr>
        <p:txBody>
          <a:bodyPr lIns="0" tIns="0" rIns="0" bIns="0" rtlCol="0" anchor="t">
            <a:spAutoFit/>
          </a:bodyPr>
          <a:lstStyle/>
          <a:p>
            <a:pPr algn="l">
              <a:lnSpc>
                <a:spcPts val="6467"/>
              </a:lnSpc>
            </a:pPr>
            <a:r>
              <a:rPr lang="en-US" sz="6599" b="1" spc="32">
                <a:solidFill>
                  <a:srgbClr val="222E53"/>
                </a:solidFill>
                <a:latin typeface="Inter Bold"/>
                <a:ea typeface="Inter Bold"/>
                <a:cs typeface="Inter Bold"/>
                <a:sym typeface="Inter Bold"/>
              </a:rPr>
              <a:t>Conclusion</a:t>
            </a:r>
          </a:p>
        </p:txBody>
      </p:sp>
      <p:sp>
        <p:nvSpPr>
          <p:cNvPr id="10" name="Freeform 10"/>
          <p:cNvSpPr/>
          <p:nvPr/>
        </p:nvSpPr>
        <p:spPr>
          <a:xfrm rot="-3004931" flipH="1" flipV="1">
            <a:off x="8003985" y="7578278"/>
            <a:ext cx="4646551" cy="7324448"/>
          </a:xfrm>
          <a:custGeom>
            <a:avLst/>
            <a:gdLst/>
            <a:ahLst/>
            <a:cxnLst/>
            <a:rect l="l" t="t" r="r" b="b"/>
            <a:pathLst>
              <a:path w="4646551" h="7324448">
                <a:moveTo>
                  <a:pt x="4646551" y="7324448"/>
                </a:moveTo>
                <a:lnTo>
                  <a:pt x="0" y="7324448"/>
                </a:lnTo>
                <a:lnTo>
                  <a:pt x="0" y="0"/>
                </a:lnTo>
                <a:lnTo>
                  <a:pt x="4646551" y="0"/>
                </a:lnTo>
                <a:lnTo>
                  <a:pt x="4646551" y="7324448"/>
                </a:lnTo>
                <a:close/>
              </a:path>
            </a:pathLst>
          </a:custGeom>
          <a:blipFill>
            <a:blip r:embed="rId4">
              <a:alphaModFix amt="93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000000"/>
                </a:solidFill>
                <a:latin typeface="Inter"/>
                <a:ea typeface="Inter"/>
                <a:cs typeface="Inter"/>
                <a:sym typeface="Inter"/>
              </a:rPr>
              <a:t>Department of Computer Science &amp; Engineering, Jagannath University</a:t>
            </a:r>
          </a:p>
        </p:txBody>
      </p:sp>
      <p:sp>
        <p:nvSpPr>
          <p:cNvPr id="13" name="TextBox 13"/>
          <p:cNvSpPr txBox="1"/>
          <p:nvPr/>
        </p:nvSpPr>
        <p:spPr>
          <a:xfrm>
            <a:off x="1028700" y="2692834"/>
            <a:ext cx="12388621" cy="4415790"/>
          </a:xfrm>
          <a:prstGeom prst="rect">
            <a:avLst/>
          </a:prstGeom>
        </p:spPr>
        <p:txBody>
          <a:bodyPr lIns="0" tIns="0" rIns="0" bIns="0" rtlCol="0" anchor="t">
            <a:spAutoFit/>
          </a:bodyPr>
          <a:lstStyle/>
          <a:p>
            <a:pPr algn="just">
              <a:lnSpc>
                <a:spcPts val="5039"/>
              </a:lnSpc>
            </a:pPr>
            <a:r>
              <a:rPr lang="en-US" sz="2799" spc="8">
                <a:solidFill>
                  <a:srgbClr val="000000"/>
                </a:solidFill>
                <a:latin typeface="Inter"/>
                <a:ea typeface="Inter"/>
                <a:cs typeface="Inter"/>
                <a:sym typeface="Inter"/>
              </a:rPr>
              <a:t>Cloud services play an important role in modern computing, and choosing the right one can be challenging. This study introduced UCSMI and MAGIQ as effective methods for ranking cloud services based on user preferences. The framework provides a simple, flexible, and accurate way to compare services, helping users make better decisions. By considering key factors such as security, performance, and cost, users can select the cloud service that best fits their requirements.</a:t>
            </a:r>
          </a:p>
        </p:txBody>
      </p:sp>
      <p:sp>
        <p:nvSpPr>
          <p:cNvPr id="14" name="TextBox 14"/>
          <p:cNvSpPr txBox="1"/>
          <p:nvPr/>
        </p:nvSpPr>
        <p:spPr>
          <a:xfrm>
            <a:off x="15773400" y="9519687"/>
            <a:ext cx="421645"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V="1">
            <a:off x="8996924" y="-1810932"/>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803481">
            <a:off x="-1558769" y="-272173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B9DBE0"/>
            </a:solidFill>
          </p:spPr>
        </p:sp>
        <p:sp>
          <p:nvSpPr>
            <p:cNvPr id="5" name="TextBox 5"/>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25876">
            <a:off x="7248318" y="8786475"/>
            <a:ext cx="12022786" cy="2391367"/>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8" name="TextBox 8"/>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483015" y="4621416"/>
            <a:ext cx="9803858" cy="2038539"/>
          </a:xfrm>
          <a:prstGeom prst="rect">
            <a:avLst/>
          </a:prstGeom>
        </p:spPr>
        <p:txBody>
          <a:bodyPr lIns="0" tIns="0" rIns="0" bIns="0" rtlCol="0" anchor="t">
            <a:spAutoFit/>
          </a:bodyPr>
          <a:lstStyle/>
          <a:p>
            <a:pPr algn="r">
              <a:lnSpc>
                <a:spcPts val="16690"/>
              </a:lnSpc>
            </a:pPr>
            <a:r>
              <a:rPr lang="en-US" sz="11921" b="1" spc="59">
                <a:solidFill>
                  <a:srgbClr val="47557E"/>
                </a:solidFill>
                <a:latin typeface="Inter Bold"/>
                <a:ea typeface="Inter Bold"/>
                <a:cs typeface="Inter Bold"/>
                <a:sym typeface="Inter Bold"/>
              </a:rPr>
              <a:t>Thank You</a:t>
            </a:r>
          </a:p>
        </p:txBody>
      </p:sp>
      <p:sp>
        <p:nvSpPr>
          <p:cNvPr id="11" name="AutoShape 11"/>
          <p:cNvSpPr/>
          <p:nvPr/>
        </p:nvSpPr>
        <p:spPr>
          <a:xfrm flipV="1">
            <a:off x="5256619" y="8052836"/>
            <a:ext cx="2180760" cy="2402991"/>
          </a:xfrm>
          <a:prstGeom prst="line">
            <a:avLst/>
          </a:prstGeom>
          <a:ln w="38100" cap="flat">
            <a:solidFill>
              <a:srgbClr val="FBFBFC"/>
            </a:solidFill>
            <a:prstDash val="solid"/>
            <a:headEnd type="none" w="sm" len="sm"/>
            <a:tailEnd type="none" w="sm" len="sm"/>
          </a:ln>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TextBox 1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15840894" y="9519686"/>
            <a:ext cx="346472"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DF3"/>
        </a:solidFill>
        <a:effectLst/>
      </p:bgPr>
    </p:bg>
    <p:spTree>
      <p:nvGrpSpPr>
        <p:cNvPr id="1" name=""/>
        <p:cNvGrpSpPr/>
        <p:nvPr/>
      </p:nvGrpSpPr>
      <p:grpSpPr>
        <a:xfrm>
          <a:off x="0" y="0"/>
          <a:ext cx="0" cy="0"/>
          <a:chOff x="0" y="0"/>
          <a:chExt cx="0" cy="0"/>
        </a:xfrm>
      </p:grpSpPr>
      <p:sp>
        <p:nvSpPr>
          <p:cNvPr id="2" name="Freeform 2"/>
          <p:cNvSpPr/>
          <p:nvPr/>
        </p:nvSpPr>
        <p:spPr>
          <a:xfrm rot="5400000">
            <a:off x="-45558" y="-15509"/>
            <a:ext cx="3416826" cy="3325711"/>
          </a:xfrm>
          <a:custGeom>
            <a:avLst/>
            <a:gdLst/>
            <a:ahLst/>
            <a:cxnLst/>
            <a:rect l="l" t="t" r="r" b="b"/>
            <a:pathLst>
              <a:path w="3416826" h="3325711">
                <a:moveTo>
                  <a:pt x="0" y="0"/>
                </a:moveTo>
                <a:lnTo>
                  <a:pt x="3416827" y="0"/>
                </a:lnTo>
                <a:lnTo>
                  <a:pt x="3416827" y="3325710"/>
                </a:lnTo>
                <a:lnTo>
                  <a:pt x="0" y="3325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45469" y="4842910"/>
            <a:ext cx="2832501" cy="3161861"/>
          </a:xfrm>
          <a:custGeom>
            <a:avLst/>
            <a:gdLst/>
            <a:ahLst/>
            <a:cxnLst/>
            <a:rect l="l" t="t" r="r" b="b"/>
            <a:pathLst>
              <a:path w="2832501" h="3161861">
                <a:moveTo>
                  <a:pt x="0" y="0"/>
                </a:moveTo>
                <a:lnTo>
                  <a:pt x="2832501" y="0"/>
                </a:lnTo>
                <a:lnTo>
                  <a:pt x="2832501" y="3161862"/>
                </a:lnTo>
                <a:lnTo>
                  <a:pt x="0" y="3161862"/>
                </a:lnTo>
                <a:lnTo>
                  <a:pt x="0" y="0"/>
                </a:lnTo>
                <a:close/>
              </a:path>
            </a:pathLst>
          </a:custGeom>
          <a:blipFill>
            <a:blip r:embed="rId4"/>
            <a:stretch>
              <a:fillRect/>
            </a:stretch>
          </a:blipFill>
        </p:spPr>
      </p:sp>
      <p:sp>
        <p:nvSpPr>
          <p:cNvPr id="4" name="TextBox 4"/>
          <p:cNvSpPr txBox="1"/>
          <p:nvPr/>
        </p:nvSpPr>
        <p:spPr>
          <a:xfrm>
            <a:off x="1119284" y="2553720"/>
            <a:ext cx="16049431" cy="1890268"/>
          </a:xfrm>
          <a:prstGeom prst="rect">
            <a:avLst/>
          </a:prstGeom>
        </p:spPr>
        <p:txBody>
          <a:bodyPr lIns="0" tIns="0" rIns="0" bIns="0" rtlCol="0" anchor="t">
            <a:spAutoFit/>
          </a:bodyPr>
          <a:lstStyle/>
          <a:p>
            <a:pPr algn="ctr">
              <a:lnSpc>
                <a:spcPts val="4960"/>
              </a:lnSpc>
            </a:pPr>
            <a:r>
              <a:rPr lang="en-US" sz="4099" b="1" spc="20">
                <a:solidFill>
                  <a:srgbClr val="192445"/>
                </a:solidFill>
                <a:latin typeface="Inter Bold"/>
                <a:ea typeface="Inter Bold"/>
                <a:cs typeface="Inter Bold"/>
                <a:sym typeface="Inter Bold"/>
              </a:rPr>
              <a:t>A Unified Framework for User-Preferred Multi-Level Ranking of Cloud Computing Services Based on Usability and Quality of Service Evaluation </a:t>
            </a:r>
          </a:p>
        </p:txBody>
      </p:sp>
      <p:sp>
        <p:nvSpPr>
          <p:cNvPr id="5" name="TextBox 5"/>
          <p:cNvSpPr txBox="1"/>
          <p:nvPr/>
        </p:nvSpPr>
        <p:spPr>
          <a:xfrm>
            <a:off x="6428465" y="5359730"/>
            <a:ext cx="5431070" cy="646625"/>
          </a:xfrm>
          <a:prstGeom prst="rect">
            <a:avLst/>
          </a:prstGeom>
        </p:spPr>
        <p:txBody>
          <a:bodyPr lIns="0" tIns="0" rIns="0" bIns="0" rtlCol="0" anchor="t">
            <a:spAutoFit/>
          </a:bodyPr>
          <a:lstStyle/>
          <a:p>
            <a:pPr algn="ctr">
              <a:lnSpc>
                <a:spcPts val="5308"/>
              </a:lnSpc>
            </a:pPr>
            <a:r>
              <a:rPr lang="en-US" sz="3791" b="1" spc="18">
                <a:solidFill>
                  <a:srgbClr val="47557E"/>
                </a:solidFill>
                <a:latin typeface="Inter Bold"/>
                <a:ea typeface="Inter Bold"/>
                <a:cs typeface="Inter Bold"/>
                <a:sym typeface="Inter Bold"/>
              </a:rPr>
              <a:t>Author</a:t>
            </a:r>
          </a:p>
        </p:txBody>
      </p:sp>
      <p:sp>
        <p:nvSpPr>
          <p:cNvPr id="6" name="TextBox 6"/>
          <p:cNvSpPr txBox="1"/>
          <p:nvPr/>
        </p:nvSpPr>
        <p:spPr>
          <a:xfrm>
            <a:off x="7237034" y="6040730"/>
            <a:ext cx="3813929" cy="471347"/>
          </a:xfrm>
          <a:prstGeom prst="rect">
            <a:avLst/>
          </a:prstGeom>
        </p:spPr>
        <p:txBody>
          <a:bodyPr wrap="square" lIns="0" tIns="0" rIns="0" bIns="0" rtlCol="0" anchor="t">
            <a:spAutoFit/>
          </a:bodyPr>
          <a:lstStyle/>
          <a:p>
            <a:pPr algn="ctr">
              <a:lnSpc>
                <a:spcPts val="4022"/>
              </a:lnSpc>
              <a:spcBef>
                <a:spcPct val="0"/>
              </a:spcBef>
            </a:pPr>
            <a:r>
              <a:rPr lang="en-US" sz="2873" spc="14" dirty="0">
                <a:solidFill>
                  <a:srgbClr val="47557E"/>
                </a:solidFill>
                <a:latin typeface="Inter"/>
                <a:ea typeface="Inter"/>
                <a:cs typeface="Inter"/>
                <a:sym typeface="Inter"/>
              </a:rPr>
              <a:t>Farrukh Nadeem</a:t>
            </a:r>
          </a:p>
        </p:txBody>
      </p:sp>
      <p:grpSp>
        <p:nvGrpSpPr>
          <p:cNvPr id="7" name="Group 7"/>
          <p:cNvGrpSpPr/>
          <p:nvPr/>
        </p:nvGrpSpPr>
        <p:grpSpPr>
          <a:xfrm>
            <a:off x="-592764" y="8516663"/>
            <a:ext cx="19665504" cy="3108808"/>
            <a:chOff x="0" y="0"/>
            <a:chExt cx="5179392" cy="818781"/>
          </a:xfrm>
        </p:grpSpPr>
        <p:sp>
          <p:nvSpPr>
            <p:cNvPr id="8" name="Freeform 8"/>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47557E"/>
            </a:solidFill>
          </p:spPr>
        </p:sp>
        <p:sp>
          <p:nvSpPr>
            <p:cNvPr id="9" name="TextBox 9"/>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5"/>
            <a:stretch>
              <a:fillRect/>
            </a:stretch>
          </a:blipFill>
        </p:spPr>
      </p:sp>
      <p:sp>
        <p:nvSpPr>
          <p:cNvPr id="12" name="TextBox 12"/>
          <p:cNvSpPr txBox="1"/>
          <p:nvPr/>
        </p:nvSpPr>
        <p:spPr>
          <a:xfrm>
            <a:off x="4694043" y="6792161"/>
            <a:ext cx="8899913" cy="1054100"/>
          </a:xfrm>
          <a:prstGeom prst="rect">
            <a:avLst/>
          </a:prstGeom>
        </p:spPr>
        <p:txBody>
          <a:bodyPr lIns="0" tIns="0" rIns="0" bIns="0" rtlCol="0" anchor="t">
            <a:spAutoFit/>
          </a:bodyPr>
          <a:lstStyle/>
          <a:p>
            <a:pPr algn="ctr">
              <a:lnSpc>
                <a:spcPts val="2800"/>
              </a:lnSpc>
            </a:pPr>
            <a:r>
              <a:rPr lang="en-US" sz="2000" spc="10">
                <a:solidFill>
                  <a:srgbClr val="47557E"/>
                </a:solidFill>
                <a:latin typeface="Inter"/>
                <a:ea typeface="Inter"/>
                <a:cs typeface="Inter"/>
                <a:sym typeface="Inter"/>
              </a:rPr>
              <a:t>Department of Information Systems,</a:t>
            </a:r>
          </a:p>
          <a:p>
            <a:pPr algn="ctr">
              <a:lnSpc>
                <a:spcPts val="2800"/>
              </a:lnSpc>
            </a:pPr>
            <a:r>
              <a:rPr lang="en-US" sz="2000" spc="10">
                <a:solidFill>
                  <a:srgbClr val="47557E"/>
                </a:solidFill>
                <a:latin typeface="Inter"/>
                <a:ea typeface="Inter"/>
                <a:cs typeface="Inter"/>
                <a:sym typeface="Inter"/>
              </a:rPr>
              <a:t>Faculty of Computing and Information Technology,</a:t>
            </a:r>
          </a:p>
          <a:p>
            <a:pPr algn="ctr">
              <a:lnSpc>
                <a:spcPts val="2800"/>
              </a:lnSpc>
              <a:spcBef>
                <a:spcPct val="0"/>
              </a:spcBef>
            </a:pPr>
            <a:r>
              <a:rPr lang="en-US" sz="2000" spc="10">
                <a:solidFill>
                  <a:srgbClr val="47557E"/>
                </a:solidFill>
                <a:latin typeface="Inter"/>
                <a:ea typeface="Inter"/>
                <a:cs typeface="Inter"/>
                <a:sym typeface="Inter"/>
              </a:rPr>
              <a:t>King Abdulaziz University, Jeddah 21589, Saudi Arabia</a:t>
            </a:r>
          </a:p>
        </p:txBody>
      </p:sp>
      <p:sp>
        <p:nvSpPr>
          <p:cNvPr id="13" name="TextBox 13"/>
          <p:cNvSpPr txBox="1"/>
          <p:nvPr/>
        </p:nvSpPr>
        <p:spPr>
          <a:xfrm>
            <a:off x="15828452" y="9519686"/>
            <a:ext cx="554548"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5574" y="2576466"/>
            <a:ext cx="20414930" cy="11285132"/>
            <a:chOff x="0" y="0"/>
            <a:chExt cx="5376772" cy="2972216"/>
          </a:xfrm>
        </p:grpSpPr>
        <p:sp>
          <p:nvSpPr>
            <p:cNvPr id="4" name="Freeform 4"/>
            <p:cNvSpPr/>
            <p:nvPr/>
          </p:nvSpPr>
          <p:spPr>
            <a:xfrm>
              <a:off x="0" y="0"/>
              <a:ext cx="5376772" cy="2972216"/>
            </a:xfrm>
            <a:custGeom>
              <a:avLst/>
              <a:gdLst/>
              <a:ahLst/>
              <a:cxnLst/>
              <a:rect l="l" t="t" r="r" b="b"/>
              <a:pathLst>
                <a:path w="5376772" h="2972216">
                  <a:moveTo>
                    <a:pt x="0" y="0"/>
                  </a:moveTo>
                  <a:lnTo>
                    <a:pt x="5376772" y="0"/>
                  </a:lnTo>
                  <a:lnTo>
                    <a:pt x="5376772" y="2972216"/>
                  </a:lnTo>
                  <a:lnTo>
                    <a:pt x="0" y="2972216"/>
                  </a:lnTo>
                  <a:close/>
                </a:path>
              </a:pathLst>
            </a:custGeom>
            <a:solidFill>
              <a:srgbClr val="47557E"/>
            </a:solidFill>
          </p:spPr>
        </p:sp>
        <p:sp>
          <p:nvSpPr>
            <p:cNvPr id="5" name="TextBox 5"/>
            <p:cNvSpPr txBox="1"/>
            <p:nvPr/>
          </p:nvSpPr>
          <p:spPr>
            <a:xfrm>
              <a:off x="0" y="-38100"/>
              <a:ext cx="5376772" cy="301031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72062" y="1335188"/>
            <a:ext cx="5277039" cy="1151691"/>
          </a:xfrm>
          <a:prstGeom prst="rect">
            <a:avLst/>
          </a:prstGeom>
        </p:spPr>
        <p:txBody>
          <a:bodyPr lIns="0" tIns="0" rIns="0" bIns="0" rtlCol="0" anchor="t">
            <a:spAutoFit/>
          </a:bodyPr>
          <a:lstStyle/>
          <a:p>
            <a:pPr algn="l">
              <a:lnSpc>
                <a:spcPts val="9495"/>
              </a:lnSpc>
            </a:pPr>
            <a:r>
              <a:rPr lang="en-US" sz="6782" b="1" spc="33">
                <a:solidFill>
                  <a:srgbClr val="222E53"/>
                </a:solidFill>
                <a:latin typeface="Inter Bold"/>
                <a:ea typeface="Inter Bold"/>
                <a:cs typeface="Inter Bold"/>
                <a:sym typeface="Inter Bold"/>
              </a:rPr>
              <a:t>Outlines</a:t>
            </a:r>
          </a:p>
        </p:txBody>
      </p:sp>
      <p:sp>
        <p:nvSpPr>
          <p:cNvPr id="7" name="TextBox 7"/>
          <p:cNvSpPr txBox="1"/>
          <p:nvPr/>
        </p:nvSpPr>
        <p:spPr>
          <a:xfrm>
            <a:off x="5149412" y="4765691"/>
            <a:ext cx="6001032" cy="36245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Problem Statement</a:t>
            </a:r>
          </a:p>
          <a:p>
            <a:pPr marL="669289" lvl="1" indent="-334645" algn="l">
              <a:lnSpc>
                <a:spcPts val="4804"/>
              </a:lnSpc>
              <a:buFont typeface="Arial"/>
              <a:buChar char="•"/>
            </a:pPr>
            <a:r>
              <a:rPr lang="en-US" sz="3099" spc="15">
                <a:solidFill>
                  <a:srgbClr val="FFFFFF"/>
                </a:solidFill>
                <a:latin typeface="Inter"/>
                <a:ea typeface="Inter"/>
                <a:cs typeface="Inter"/>
                <a:sym typeface="Inter"/>
              </a:rPr>
              <a:t>Objectives</a:t>
            </a:r>
          </a:p>
          <a:p>
            <a:pPr marL="669289" lvl="1" indent="-334645" algn="l">
              <a:lnSpc>
                <a:spcPts val="4804"/>
              </a:lnSpc>
              <a:buFont typeface="Arial"/>
              <a:buChar char="•"/>
            </a:pPr>
            <a:r>
              <a:rPr lang="en-US" sz="3099" spc="15">
                <a:solidFill>
                  <a:srgbClr val="FFFFFF"/>
                </a:solidFill>
                <a:latin typeface="Inter"/>
                <a:ea typeface="Inter"/>
                <a:cs typeface="Inter"/>
                <a:sym typeface="Inter"/>
              </a:rPr>
              <a:t>Introduction</a:t>
            </a:r>
          </a:p>
          <a:p>
            <a:pPr marL="669289" lvl="1" indent="-334645" algn="l">
              <a:lnSpc>
                <a:spcPts val="4804"/>
              </a:lnSpc>
              <a:buFont typeface="Arial"/>
              <a:buChar char="•"/>
            </a:pPr>
            <a:r>
              <a:rPr lang="en-US" sz="3099" spc="15">
                <a:solidFill>
                  <a:srgbClr val="FFFFFF"/>
                </a:solidFill>
                <a:latin typeface="Inter"/>
                <a:ea typeface="Inter"/>
                <a:cs typeface="Inter"/>
                <a:sym typeface="Inter"/>
              </a:rPr>
              <a:t>Theoretical Framework</a:t>
            </a:r>
          </a:p>
          <a:p>
            <a:pPr marL="669289" lvl="1" indent="-334645" algn="l">
              <a:lnSpc>
                <a:spcPts val="4804"/>
              </a:lnSpc>
              <a:buFont typeface="Arial"/>
              <a:buChar char="•"/>
            </a:pPr>
            <a:r>
              <a:rPr lang="en-US" sz="3099" spc="15">
                <a:solidFill>
                  <a:srgbClr val="FFFFFF"/>
                </a:solidFill>
                <a:latin typeface="Inter"/>
                <a:ea typeface="Inter"/>
                <a:cs typeface="Inter"/>
                <a:sym typeface="Inter"/>
              </a:rPr>
              <a:t>Cloud Service Measurement Index</a:t>
            </a:r>
          </a:p>
        </p:txBody>
      </p:sp>
      <p:sp>
        <p:nvSpPr>
          <p:cNvPr id="8" name="TextBox 8"/>
          <p:cNvSpPr txBox="1"/>
          <p:nvPr/>
        </p:nvSpPr>
        <p:spPr>
          <a:xfrm>
            <a:off x="11572749" y="4765691"/>
            <a:ext cx="5060260" cy="42341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MAGIQ Ranking Method</a:t>
            </a:r>
          </a:p>
          <a:p>
            <a:pPr marL="669289" lvl="1" indent="-334645" algn="l">
              <a:lnSpc>
                <a:spcPts val="4804"/>
              </a:lnSpc>
              <a:buFont typeface="Arial"/>
              <a:buChar char="•"/>
            </a:pPr>
            <a:r>
              <a:rPr lang="en-US" sz="3099" spc="15">
                <a:solidFill>
                  <a:srgbClr val="FFFFFF"/>
                </a:solidFill>
                <a:latin typeface="Inter"/>
                <a:ea typeface="Inter"/>
                <a:cs typeface="Inter"/>
                <a:sym typeface="Inter"/>
              </a:rPr>
              <a:t>Case Study – Ranking Cloud Services</a:t>
            </a:r>
          </a:p>
          <a:p>
            <a:pPr marL="669289" lvl="1" indent="-334645" algn="l">
              <a:lnSpc>
                <a:spcPts val="4804"/>
              </a:lnSpc>
              <a:buFont typeface="Arial"/>
              <a:buChar char="•"/>
            </a:pPr>
            <a:r>
              <a:rPr lang="en-US" sz="3099" spc="15">
                <a:solidFill>
                  <a:srgbClr val="FFFFFF"/>
                </a:solidFill>
                <a:latin typeface="Inter"/>
                <a:ea typeface="Inter"/>
                <a:cs typeface="Inter"/>
                <a:sym typeface="Inter"/>
              </a:rPr>
              <a:t>Result Analysis</a:t>
            </a:r>
          </a:p>
          <a:p>
            <a:pPr marL="669289" lvl="1" indent="-334645" algn="l">
              <a:lnSpc>
                <a:spcPts val="4804"/>
              </a:lnSpc>
              <a:buFont typeface="Arial"/>
              <a:buChar char="•"/>
            </a:pPr>
            <a:r>
              <a:rPr lang="en-US" sz="3099" spc="15">
                <a:solidFill>
                  <a:srgbClr val="FFFFFF"/>
                </a:solidFill>
                <a:latin typeface="Inter"/>
                <a:ea typeface="Inter"/>
                <a:cs typeface="Inter"/>
                <a:sym typeface="Inter"/>
              </a:rPr>
              <a:t>Future Works</a:t>
            </a:r>
          </a:p>
          <a:p>
            <a:pPr marL="669289" lvl="1" indent="-334645" algn="l">
              <a:lnSpc>
                <a:spcPts val="4804"/>
              </a:lnSpc>
              <a:buFont typeface="Arial"/>
              <a:buChar char="•"/>
            </a:pPr>
            <a:r>
              <a:rPr lang="en-US" sz="3099" spc="15">
                <a:solidFill>
                  <a:srgbClr val="FFFFFF"/>
                </a:solidFill>
                <a:latin typeface="Inter"/>
                <a:ea typeface="Inter"/>
                <a:cs typeface="Inter"/>
                <a:sym typeface="Inter"/>
              </a:rPr>
              <a:t>Conclusion</a:t>
            </a:r>
          </a:p>
        </p:txBody>
      </p:sp>
      <p:grpSp>
        <p:nvGrpSpPr>
          <p:cNvPr id="9" name="Group 9"/>
          <p:cNvGrpSpPr/>
          <p:nvPr/>
        </p:nvGrpSpPr>
        <p:grpSpPr>
          <a:xfrm rot="-4667749">
            <a:off x="14350320" y="-3994161"/>
            <a:ext cx="3720768" cy="7555779"/>
            <a:chOff x="0" y="0"/>
            <a:chExt cx="979955" cy="1990000"/>
          </a:xfrm>
        </p:grpSpPr>
        <p:sp>
          <p:nvSpPr>
            <p:cNvPr id="10" name="Freeform 10"/>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19EB9"/>
            </a:solidFill>
          </p:spPr>
        </p:sp>
        <p:sp>
          <p:nvSpPr>
            <p:cNvPr id="11" name="TextBox 11"/>
            <p:cNvSpPr txBox="1"/>
            <p:nvPr/>
          </p:nvSpPr>
          <p:spPr>
            <a:xfrm>
              <a:off x="0" y="-38100"/>
              <a:ext cx="979955" cy="202810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rot="1970442">
            <a:off x="10642332" y="3587829"/>
            <a:ext cx="11643412" cy="0"/>
          </a:xfrm>
          <a:prstGeom prst="line">
            <a:avLst/>
          </a:prstGeom>
          <a:ln w="38100" cap="flat">
            <a:solidFill>
              <a:srgbClr val="FBFBFC"/>
            </a:solidFill>
            <a:prstDash val="solid"/>
            <a:headEnd type="none" w="sm" len="sm"/>
            <a:tailEnd type="none" w="sm" len="sm"/>
          </a:ln>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5" name="TextBox 15"/>
          <p:cNvSpPr txBox="1"/>
          <p:nvPr/>
        </p:nvSpPr>
        <p:spPr>
          <a:xfrm>
            <a:off x="15827618" y="9519686"/>
            <a:ext cx="63158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19679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3" name="Freeform 3"/>
          <p:cNvSpPr/>
          <p:nvPr/>
        </p:nvSpPr>
        <p:spPr>
          <a:xfrm>
            <a:off x="1293870" y="3220868"/>
            <a:ext cx="5405164" cy="4661954"/>
          </a:xfrm>
          <a:custGeom>
            <a:avLst/>
            <a:gdLst/>
            <a:ahLst/>
            <a:cxnLst/>
            <a:rect l="l" t="t" r="r" b="b"/>
            <a:pathLst>
              <a:path w="5405164" h="4661954">
                <a:moveTo>
                  <a:pt x="0" y="0"/>
                </a:moveTo>
                <a:lnTo>
                  <a:pt x="5405164" y="0"/>
                </a:lnTo>
                <a:lnTo>
                  <a:pt x="5405164" y="4661954"/>
                </a:lnTo>
                <a:lnTo>
                  <a:pt x="0" y="466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04980" y="965956"/>
            <a:ext cx="7867995" cy="1065247"/>
          </a:xfrm>
          <a:prstGeom prst="rect">
            <a:avLst/>
          </a:prstGeom>
        </p:spPr>
        <p:txBody>
          <a:bodyPr lIns="0" tIns="0" rIns="0" bIns="0" rtlCol="0" anchor="t">
            <a:spAutoFit/>
          </a:bodyPr>
          <a:lstStyle/>
          <a:p>
            <a:pPr algn="l">
              <a:lnSpc>
                <a:spcPts val="8795"/>
              </a:lnSpc>
            </a:pPr>
            <a:r>
              <a:rPr lang="en-US" sz="6282" b="1" spc="31">
                <a:solidFill>
                  <a:srgbClr val="222E53"/>
                </a:solidFill>
                <a:latin typeface="Inter Bold"/>
                <a:ea typeface="Inter Bold"/>
                <a:cs typeface="Inter Bold"/>
                <a:sym typeface="Inter Bold"/>
              </a:rPr>
              <a:t>Problem Statement</a:t>
            </a:r>
          </a:p>
        </p:txBody>
      </p:sp>
      <p:grpSp>
        <p:nvGrpSpPr>
          <p:cNvPr id="5" name="Group 5"/>
          <p:cNvGrpSpPr/>
          <p:nvPr/>
        </p:nvGrpSpPr>
        <p:grpSpPr>
          <a:xfrm rot="-5400000">
            <a:off x="8656522" y="315792"/>
            <a:ext cx="10458686" cy="9483730"/>
            <a:chOff x="0" y="0"/>
            <a:chExt cx="2176681" cy="1973772"/>
          </a:xfrm>
        </p:grpSpPr>
        <p:sp>
          <p:nvSpPr>
            <p:cNvPr id="6" name="Freeform 6"/>
            <p:cNvSpPr/>
            <p:nvPr/>
          </p:nvSpPr>
          <p:spPr>
            <a:xfrm>
              <a:off x="0" y="0"/>
              <a:ext cx="2176681" cy="1973772"/>
            </a:xfrm>
            <a:custGeom>
              <a:avLst/>
              <a:gdLst/>
              <a:ahLst/>
              <a:cxnLst/>
              <a:rect l="l" t="t" r="r" b="b"/>
              <a:pathLst>
                <a:path w="2176681" h="1973772">
                  <a:moveTo>
                    <a:pt x="5182" y="0"/>
                  </a:moveTo>
                  <a:lnTo>
                    <a:pt x="2171500" y="0"/>
                  </a:lnTo>
                  <a:cubicBezTo>
                    <a:pt x="2174362" y="0"/>
                    <a:pt x="2176681" y="2320"/>
                    <a:pt x="2176681" y="5182"/>
                  </a:cubicBezTo>
                  <a:lnTo>
                    <a:pt x="2176681" y="1968590"/>
                  </a:lnTo>
                  <a:cubicBezTo>
                    <a:pt x="2176681" y="1969964"/>
                    <a:pt x="2176136" y="1971282"/>
                    <a:pt x="2175164" y="1972254"/>
                  </a:cubicBezTo>
                  <a:cubicBezTo>
                    <a:pt x="2174192" y="1973226"/>
                    <a:pt x="2172874" y="1973772"/>
                    <a:pt x="2171500" y="1973772"/>
                  </a:cubicBezTo>
                  <a:lnTo>
                    <a:pt x="5182" y="1973772"/>
                  </a:lnTo>
                  <a:cubicBezTo>
                    <a:pt x="2320" y="1973772"/>
                    <a:pt x="0" y="1971452"/>
                    <a:pt x="0" y="1968590"/>
                  </a:cubicBezTo>
                  <a:lnTo>
                    <a:pt x="0" y="5182"/>
                  </a:lnTo>
                  <a:cubicBezTo>
                    <a:pt x="0" y="2320"/>
                    <a:pt x="2320" y="0"/>
                    <a:pt x="5182" y="0"/>
                  </a:cubicBezTo>
                  <a:close/>
                </a:path>
              </a:pathLst>
            </a:custGeom>
            <a:solidFill>
              <a:srgbClr val="F5B7CC"/>
            </a:solidFill>
          </p:spPr>
        </p:sp>
        <p:sp>
          <p:nvSpPr>
            <p:cNvPr id="7" name="TextBox 7"/>
            <p:cNvSpPr txBox="1"/>
            <p:nvPr/>
          </p:nvSpPr>
          <p:spPr>
            <a:xfrm>
              <a:off x="0" y="-38100"/>
              <a:ext cx="2176681" cy="2011872"/>
            </a:xfrm>
            <a:prstGeom prst="rect">
              <a:avLst/>
            </a:prstGeom>
          </p:spPr>
          <p:txBody>
            <a:bodyPr lIns="69394" tIns="69394" rIns="69394" bIns="69394" rtlCol="0" anchor="ctr"/>
            <a:lstStyle/>
            <a:p>
              <a:pPr algn="ctr">
                <a:lnSpc>
                  <a:spcPts val="2659"/>
                </a:lnSpc>
              </a:pPr>
              <a:endParaRPr/>
            </a:p>
          </p:txBody>
        </p:sp>
      </p:grpSp>
      <p:sp>
        <p:nvSpPr>
          <p:cNvPr id="8" name="TextBox 8"/>
          <p:cNvSpPr txBox="1"/>
          <p:nvPr/>
        </p:nvSpPr>
        <p:spPr>
          <a:xfrm>
            <a:off x="9906000" y="2418972"/>
            <a:ext cx="7472607" cy="6717288"/>
          </a:xfrm>
          <a:prstGeom prst="rect">
            <a:avLst/>
          </a:prstGeom>
        </p:spPr>
        <p:txBody>
          <a:bodyPr lIns="0" tIns="0" rIns="0" bIns="0" rtlCol="0" anchor="t">
            <a:spAutoFit/>
          </a:bodyPr>
          <a:lstStyle/>
          <a:p>
            <a:pPr marL="647700" lvl="1" indent="-323850" algn="just">
              <a:lnSpc>
                <a:spcPts val="5340"/>
              </a:lnSpc>
              <a:buFont typeface="Arial"/>
              <a:buChar char="•"/>
            </a:pPr>
            <a:r>
              <a:rPr lang="en-US" sz="3000" spc="15" dirty="0">
                <a:solidFill>
                  <a:srgbClr val="000000"/>
                </a:solidFill>
                <a:latin typeface="Inter"/>
                <a:ea typeface="Inter"/>
                <a:cs typeface="Inter"/>
                <a:sym typeface="Inter"/>
              </a:rPr>
              <a:t>Different providers use different pricing and features.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Performance is measured in different ways.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Users may end up choosing a service that doesn't meet their needs, leading to poor performance and financial losses.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Users have different preferences for what matters most in a cloud service.</a:t>
            </a:r>
          </a:p>
        </p:txBody>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1" name="TextBox 11"/>
          <p:cNvSpPr txBox="1"/>
          <p:nvPr/>
        </p:nvSpPr>
        <p:spPr>
          <a:xfrm>
            <a:off x="15832559" y="9519686"/>
            <a:ext cx="550441"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802541"/>
            <a:ext cx="9634866" cy="2529519"/>
          </a:xfrm>
          <a:prstGeom prst="rect">
            <a:avLst/>
          </a:prstGeom>
        </p:spPr>
        <p:txBody>
          <a:bodyPr lIns="0" tIns="0" rIns="0" bIns="0" rtlCol="0" anchor="t">
            <a:spAutoFit/>
          </a:bodyPr>
          <a:lstStyle/>
          <a:p>
            <a:pPr marL="626306" lvl="1" indent="-313153" algn="l">
              <a:lnSpc>
                <a:spcPts val="5163"/>
              </a:lnSpc>
              <a:buFont typeface="Arial"/>
              <a:buChar char="•"/>
            </a:pPr>
            <a:r>
              <a:rPr lang="en-US" sz="2900" spc="14">
                <a:solidFill>
                  <a:srgbClr val="000000"/>
                </a:solidFill>
                <a:latin typeface="Inter"/>
                <a:ea typeface="Inter"/>
                <a:cs typeface="Inter"/>
                <a:sym typeface="Inter"/>
              </a:rPr>
              <a:t>Take Cloud services and KPIs as input.</a:t>
            </a:r>
          </a:p>
          <a:p>
            <a:pPr marL="626306" lvl="1" indent="-313153" algn="l">
              <a:lnSpc>
                <a:spcPts val="5163"/>
              </a:lnSpc>
              <a:buFont typeface="Arial"/>
              <a:buChar char="•"/>
            </a:pPr>
            <a:r>
              <a:rPr lang="en-US" sz="2900" spc="14">
                <a:solidFill>
                  <a:srgbClr val="000000"/>
                </a:solidFill>
                <a:latin typeface="Inter"/>
                <a:ea typeface="Inter"/>
                <a:cs typeface="Inter"/>
                <a:sym typeface="Inter"/>
              </a:rPr>
              <a:t>Compare and rank the Cloud services.</a:t>
            </a:r>
          </a:p>
          <a:p>
            <a:pPr marL="626306" lvl="1" indent="-313153" algn="l">
              <a:lnSpc>
                <a:spcPts val="5163"/>
              </a:lnSpc>
              <a:buFont typeface="Arial"/>
              <a:buChar char="•"/>
            </a:pPr>
            <a:r>
              <a:rPr lang="en-US" sz="2900" spc="14">
                <a:solidFill>
                  <a:srgbClr val="000000"/>
                </a:solidFill>
                <a:latin typeface="Inter"/>
                <a:ea typeface="Inter"/>
                <a:cs typeface="Inter"/>
                <a:sym typeface="Inter"/>
              </a:rPr>
              <a:t>Output a ranked list showing which Cloud service is the best and which is the worst.</a:t>
            </a:r>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606D98"/>
            </a:solidFill>
          </p:spPr>
        </p:sp>
        <p:sp>
          <p:nvSpPr>
            <p:cNvPr id="6" name="TextBox 6"/>
            <p:cNvSpPr txBox="1"/>
            <p:nvPr/>
          </p:nvSpPr>
          <p:spPr>
            <a:xfrm>
              <a:off x="0" y="-38100"/>
              <a:ext cx="470404" cy="265697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241031" y="2517303"/>
            <a:ext cx="15424018" cy="7023258"/>
            <a:chOff x="0" y="0"/>
            <a:chExt cx="4062293" cy="1849747"/>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47557E"/>
            </a:solidFill>
          </p:spPr>
        </p:sp>
        <p:sp>
          <p:nvSpPr>
            <p:cNvPr id="9" name="TextBox 9"/>
            <p:cNvSpPr txBox="1"/>
            <p:nvPr/>
          </p:nvSpPr>
          <p:spPr>
            <a:xfrm>
              <a:off x="0" y="-38100"/>
              <a:ext cx="4062293" cy="188784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259222" y="-212771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1100367"/>
            <a:ext cx="7237570" cy="1383994"/>
          </a:xfrm>
          <a:prstGeom prst="rect">
            <a:avLst/>
          </a:prstGeom>
        </p:spPr>
        <p:txBody>
          <a:bodyPr lIns="0" tIns="0" rIns="0" bIns="0" rtlCol="0" anchor="t">
            <a:spAutoFit/>
          </a:bodyPr>
          <a:lstStyle/>
          <a:p>
            <a:pPr algn="l">
              <a:lnSpc>
                <a:spcPts val="11391"/>
              </a:lnSpc>
            </a:pPr>
            <a:r>
              <a:rPr lang="en-US" sz="8137" b="1" spc="40">
                <a:solidFill>
                  <a:srgbClr val="222E53"/>
                </a:solidFill>
                <a:latin typeface="Inter Bold"/>
                <a:ea typeface="Inter Bold"/>
                <a:cs typeface="Inter Bold"/>
                <a:sym typeface="Inter Bold"/>
              </a:rPr>
              <a:t>Objectives</a:t>
            </a:r>
          </a:p>
        </p:txBody>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3" name="AutoShape 13"/>
          <p:cNvSpPr/>
          <p:nvPr/>
        </p:nvSpPr>
        <p:spPr>
          <a:xfrm rot="-10402021">
            <a:off x="8874479" y="9297528"/>
            <a:ext cx="997526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TextBox 15"/>
          <p:cNvSpPr txBox="1"/>
          <p:nvPr/>
        </p:nvSpPr>
        <p:spPr>
          <a:xfrm>
            <a:off x="15749633" y="9622404"/>
            <a:ext cx="65316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8169199" y="183079"/>
            <a:ext cx="10569559" cy="10569559"/>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77777"/>
              </a:stretch>
            </a:blipFill>
          </p:spPr>
        </p:sp>
      </p:grpSp>
      <p:sp>
        <p:nvSpPr>
          <p:cNvPr id="4" name="Freeform 4"/>
          <p:cNvSpPr/>
          <p:nvPr/>
        </p:nvSpPr>
        <p:spPr>
          <a:xfrm rot="5400000">
            <a:off x="-2577336" y="5807100"/>
            <a:ext cx="4632681" cy="5258396"/>
          </a:xfrm>
          <a:custGeom>
            <a:avLst/>
            <a:gdLst/>
            <a:ahLst/>
            <a:cxnLst/>
            <a:rect l="l" t="t" r="r" b="b"/>
            <a:pathLst>
              <a:path w="4632681" h="5258396">
                <a:moveTo>
                  <a:pt x="0" y="0"/>
                </a:moveTo>
                <a:lnTo>
                  <a:pt x="4632680" y="0"/>
                </a:lnTo>
                <a:lnTo>
                  <a:pt x="4632680" y="5258396"/>
                </a:lnTo>
                <a:lnTo>
                  <a:pt x="0" y="5258396"/>
                </a:lnTo>
                <a:lnTo>
                  <a:pt x="0" y="0"/>
                </a:lnTo>
                <a:close/>
              </a:path>
            </a:pathLst>
          </a:custGeom>
          <a:blipFill>
            <a:blip r:embed="rId3">
              <a:alphaModFix amt="48000"/>
              <a:extLst>
                <a:ext uri="{96DAC541-7B7A-43D3-8B79-37D633B846F1}">
                  <asvg:svgBlip xmlns:asvg="http://schemas.microsoft.com/office/drawing/2016/SVG/main" r:embed="rId4"/>
                </a:ext>
              </a:extLst>
            </a:blip>
            <a:stretch>
              <a:fillRect r="-43679"/>
            </a:stretch>
          </a:blipFill>
        </p:spPr>
      </p:sp>
      <p:grpSp>
        <p:nvGrpSpPr>
          <p:cNvPr id="5" name="Group 5"/>
          <p:cNvGrpSpPr/>
          <p:nvPr/>
        </p:nvGrpSpPr>
        <p:grpSpPr>
          <a:xfrm rot="-5845962">
            <a:off x="2198126" y="5648717"/>
            <a:ext cx="3720768" cy="12187601"/>
            <a:chOff x="0" y="0"/>
            <a:chExt cx="979955" cy="3209903"/>
          </a:xfrm>
        </p:grpSpPr>
        <p:sp>
          <p:nvSpPr>
            <p:cNvPr id="6" name="Freeform 6"/>
            <p:cNvSpPr/>
            <p:nvPr/>
          </p:nvSpPr>
          <p:spPr>
            <a:xfrm>
              <a:off x="0" y="0"/>
              <a:ext cx="979955" cy="3209903"/>
            </a:xfrm>
            <a:custGeom>
              <a:avLst/>
              <a:gdLst/>
              <a:ahLst/>
              <a:cxnLst/>
              <a:rect l="l" t="t" r="r" b="b"/>
              <a:pathLst>
                <a:path w="979955" h="3209903">
                  <a:moveTo>
                    <a:pt x="0" y="0"/>
                  </a:moveTo>
                  <a:lnTo>
                    <a:pt x="979955" y="0"/>
                  </a:lnTo>
                  <a:lnTo>
                    <a:pt x="979955" y="3209903"/>
                  </a:lnTo>
                  <a:lnTo>
                    <a:pt x="0" y="3209903"/>
                  </a:lnTo>
                  <a:close/>
                </a:path>
              </a:pathLst>
            </a:custGeom>
            <a:solidFill>
              <a:srgbClr val="7A86B3"/>
            </a:solidFill>
          </p:spPr>
        </p:sp>
        <p:sp>
          <p:nvSpPr>
            <p:cNvPr id="7" name="TextBox 7"/>
            <p:cNvSpPr txBox="1"/>
            <p:nvPr/>
          </p:nvSpPr>
          <p:spPr>
            <a:xfrm>
              <a:off x="0" y="-38100"/>
              <a:ext cx="979955" cy="324800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04980" y="2392363"/>
            <a:ext cx="10676297" cy="5416549"/>
          </a:xfrm>
          <a:prstGeom prst="rect">
            <a:avLst/>
          </a:prstGeom>
        </p:spPr>
        <p:txBody>
          <a:bodyPr lIns="0" tIns="0" rIns="0" bIns="0" rtlCol="0" anchor="t">
            <a:spAutoFit/>
          </a:bodyPr>
          <a:lstStyle/>
          <a:p>
            <a:pPr marL="539754" lvl="1" indent="-269877" algn="just">
              <a:lnSpc>
                <a:spcPts val="3925"/>
              </a:lnSpc>
              <a:buFont typeface="Arial"/>
              <a:buChar char="•"/>
            </a:pPr>
            <a:r>
              <a:rPr lang="en-US" sz="2500" spc="12" dirty="0">
                <a:solidFill>
                  <a:srgbClr val="000000"/>
                </a:solidFill>
                <a:latin typeface="Inter"/>
                <a:ea typeface="Inter"/>
                <a:cs typeface="Inter"/>
                <a:sym typeface="Inter"/>
              </a:rPr>
              <a:t>Cloud computing has become essential for businesses and individuals due to its flexibility, scalability, and cost-effectiveness.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Choosing the right Cloud Service Provider (CSP) is critical, as different providers offer varying levels of performance, security, cost, and usability.</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Security and transparency concerns are important for organizations handling sensitive data, requiring CSPs to provide clear policies and protections.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The paper aims to define key performance indicators (KPIs) to guide users in evaluating and selecting the most suitable CSP based on their needs.</a:t>
            </a:r>
          </a:p>
        </p:txBody>
      </p:sp>
      <p:sp>
        <p:nvSpPr>
          <p:cNvPr id="9" name="TextBox 9"/>
          <p:cNvSpPr txBox="1"/>
          <p:nvPr/>
        </p:nvSpPr>
        <p:spPr>
          <a:xfrm>
            <a:off x="1028700" y="895350"/>
            <a:ext cx="8115300" cy="1193800"/>
          </a:xfrm>
          <a:prstGeom prst="rect">
            <a:avLst/>
          </a:prstGeom>
        </p:spPr>
        <p:txBody>
          <a:bodyPr lIns="0" tIns="0" rIns="0" bIns="0" rtlCol="0" anchor="t">
            <a:spAutoFit/>
          </a:bodyPr>
          <a:lstStyle/>
          <a:p>
            <a:pPr algn="l">
              <a:lnSpc>
                <a:spcPts val="9799"/>
              </a:lnSpc>
            </a:pPr>
            <a:r>
              <a:rPr lang="en-US" sz="6999" b="1" spc="34">
                <a:solidFill>
                  <a:srgbClr val="222E53"/>
                </a:solidFill>
                <a:latin typeface="Inter Bold"/>
                <a:ea typeface="Inter Bold"/>
                <a:cs typeface="Inter Bold"/>
                <a:sym typeface="Inter Bold"/>
              </a:rPr>
              <a:t>Introduction</a:t>
            </a:r>
          </a:p>
        </p:txBody>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1" name="Freeform 11"/>
          <p:cNvSpPr/>
          <p:nvPr/>
        </p:nvSpPr>
        <p:spPr>
          <a:xfrm>
            <a:off x="16076214" y="183079"/>
            <a:ext cx="1981243" cy="1981243"/>
          </a:xfrm>
          <a:custGeom>
            <a:avLst/>
            <a:gdLst/>
            <a:ahLst/>
            <a:cxnLst/>
            <a:rect l="l" t="t" r="r" b="b"/>
            <a:pathLst>
              <a:path w="1981243" h="1981243">
                <a:moveTo>
                  <a:pt x="0" y="0"/>
                </a:moveTo>
                <a:lnTo>
                  <a:pt x="1981243" y="0"/>
                </a:lnTo>
                <a:lnTo>
                  <a:pt x="1981243" y="1981243"/>
                </a:lnTo>
                <a:lnTo>
                  <a:pt x="0" y="1981243"/>
                </a:lnTo>
                <a:lnTo>
                  <a:pt x="0" y="0"/>
                </a:lnTo>
                <a:close/>
              </a:path>
            </a:pathLst>
          </a:custGeom>
          <a:blipFill>
            <a:blip r:embed="rId5"/>
            <a:stretch>
              <a:fillRect/>
            </a:stretch>
          </a:blipFill>
        </p:spPr>
      </p:sp>
      <p:sp>
        <p:nvSpPr>
          <p:cNvPr id="12" name="TextBox 12"/>
          <p:cNvSpPr txBox="1"/>
          <p:nvPr/>
        </p:nvSpPr>
        <p:spPr>
          <a:xfrm>
            <a:off x="15837976" y="9519687"/>
            <a:ext cx="697423"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chemeClr val="bg1"/>
                </a:solidFill>
                <a:latin typeface="Inter"/>
                <a:ea typeface="Inter"/>
                <a:cs typeface="Inter"/>
                <a:sym typeface="Inter"/>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484591">
            <a:off x="8757363" y="-5220173"/>
            <a:ext cx="3112322" cy="9830537"/>
            <a:chOff x="0" y="0"/>
            <a:chExt cx="819706" cy="2589113"/>
          </a:xfrm>
        </p:grpSpPr>
        <p:sp>
          <p:nvSpPr>
            <p:cNvPr id="3" name="Freeform 3"/>
            <p:cNvSpPr/>
            <p:nvPr/>
          </p:nvSpPr>
          <p:spPr>
            <a:xfrm>
              <a:off x="0" y="0"/>
              <a:ext cx="819706" cy="2589113"/>
            </a:xfrm>
            <a:custGeom>
              <a:avLst/>
              <a:gdLst/>
              <a:ahLst/>
              <a:cxnLst/>
              <a:rect l="l" t="t" r="r" b="b"/>
              <a:pathLst>
                <a:path w="819706" h="2589113">
                  <a:moveTo>
                    <a:pt x="0" y="0"/>
                  </a:moveTo>
                  <a:lnTo>
                    <a:pt x="819706" y="0"/>
                  </a:lnTo>
                  <a:lnTo>
                    <a:pt x="819706" y="2589113"/>
                  </a:lnTo>
                  <a:lnTo>
                    <a:pt x="0" y="2589113"/>
                  </a:lnTo>
                  <a:close/>
                </a:path>
              </a:pathLst>
            </a:custGeom>
            <a:solidFill>
              <a:srgbClr val="47557E"/>
            </a:solidFill>
          </p:spPr>
        </p:sp>
        <p:sp>
          <p:nvSpPr>
            <p:cNvPr id="4" name="TextBox 4"/>
            <p:cNvSpPr txBox="1"/>
            <p:nvPr/>
          </p:nvSpPr>
          <p:spPr>
            <a:xfrm>
              <a:off x="0" y="-38100"/>
              <a:ext cx="819706" cy="26272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95542">
            <a:off x="13963792" y="-1538917"/>
            <a:ext cx="6190387" cy="12187601"/>
            <a:chOff x="0" y="0"/>
            <a:chExt cx="1630390" cy="3209903"/>
          </a:xfrm>
        </p:grpSpPr>
        <p:sp>
          <p:nvSpPr>
            <p:cNvPr id="6" name="Freeform 6"/>
            <p:cNvSpPr/>
            <p:nvPr/>
          </p:nvSpPr>
          <p:spPr>
            <a:xfrm>
              <a:off x="0" y="0"/>
              <a:ext cx="1630390" cy="3209903"/>
            </a:xfrm>
            <a:custGeom>
              <a:avLst/>
              <a:gdLst/>
              <a:ahLst/>
              <a:cxnLst/>
              <a:rect l="l" t="t" r="r" b="b"/>
              <a:pathLst>
                <a:path w="1630390" h="3209903">
                  <a:moveTo>
                    <a:pt x="0" y="0"/>
                  </a:moveTo>
                  <a:lnTo>
                    <a:pt x="1630390" y="0"/>
                  </a:lnTo>
                  <a:lnTo>
                    <a:pt x="1630390" y="3209903"/>
                  </a:lnTo>
                  <a:lnTo>
                    <a:pt x="0" y="3209903"/>
                  </a:lnTo>
                  <a:close/>
                </a:path>
              </a:pathLst>
            </a:custGeom>
            <a:solidFill>
              <a:srgbClr val="F5B7CC"/>
            </a:solidFill>
          </p:spPr>
        </p:sp>
        <p:sp>
          <p:nvSpPr>
            <p:cNvPr id="7" name="TextBox 7"/>
            <p:cNvSpPr txBox="1"/>
            <p:nvPr/>
          </p:nvSpPr>
          <p:spPr>
            <a:xfrm>
              <a:off x="0" y="-38100"/>
              <a:ext cx="1630390" cy="32480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sp>
      <p:sp>
        <p:nvSpPr>
          <p:cNvPr id="9" name="Freeform 9"/>
          <p:cNvSpPr/>
          <p:nvPr/>
        </p:nvSpPr>
        <p:spPr>
          <a:xfrm flipH="1">
            <a:off x="890859" y="359222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a:off x="9267012" y="6231445"/>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879330"/>
            <a:ext cx="7303501" cy="2365077"/>
          </a:xfrm>
          <a:prstGeom prst="rect">
            <a:avLst/>
          </a:prstGeom>
        </p:spPr>
        <p:txBody>
          <a:bodyPr lIns="0" tIns="0" rIns="0" bIns="0" rtlCol="0" anchor="t">
            <a:spAutoFit/>
          </a:bodyPr>
          <a:lstStyle/>
          <a:p>
            <a:pPr algn="l">
              <a:lnSpc>
                <a:spcPts val="9357"/>
              </a:lnSpc>
            </a:pPr>
            <a:r>
              <a:rPr lang="en-US" sz="8066" b="1" spc="40">
                <a:solidFill>
                  <a:srgbClr val="222E53"/>
                </a:solidFill>
                <a:latin typeface="Inter Bold"/>
                <a:ea typeface="Inter Bold"/>
                <a:cs typeface="Inter Bold"/>
                <a:sym typeface="Inter Bold"/>
              </a:rPr>
              <a:t>Theoretical Framework</a:t>
            </a:r>
          </a:p>
        </p:txBody>
      </p:sp>
      <p:sp>
        <p:nvSpPr>
          <p:cNvPr id="12" name="TextBox 12"/>
          <p:cNvSpPr txBox="1"/>
          <p:nvPr/>
        </p:nvSpPr>
        <p:spPr>
          <a:xfrm>
            <a:off x="1331325" y="4212551"/>
            <a:ext cx="6808272" cy="1250696"/>
          </a:xfrm>
          <a:prstGeom prst="rect">
            <a:avLst/>
          </a:prstGeom>
        </p:spPr>
        <p:txBody>
          <a:bodyPr lIns="0" tIns="0" rIns="0" bIns="0" rtlCol="0" anchor="t">
            <a:spAutoFit/>
          </a:bodyPr>
          <a:lstStyle/>
          <a:p>
            <a:pPr marL="410209" lvl="1" indent="-205105" algn="l">
              <a:lnSpc>
                <a:spcPts val="3381"/>
              </a:lnSpc>
              <a:buFont typeface="Arial"/>
              <a:buChar char="•"/>
            </a:pPr>
            <a:r>
              <a:rPr lang="en-US" sz="1899" spc="9">
                <a:solidFill>
                  <a:srgbClr val="47557E"/>
                </a:solidFill>
                <a:latin typeface="Inter"/>
                <a:ea typeface="Inter"/>
                <a:cs typeface="Inter"/>
                <a:sym typeface="Inter"/>
              </a:rPr>
              <a:t>A comprehensive evaluation model for cloud services</a:t>
            </a:r>
          </a:p>
          <a:p>
            <a:pPr marL="410209" lvl="1" indent="-205105" algn="l">
              <a:lnSpc>
                <a:spcPts val="3381"/>
              </a:lnSpc>
              <a:buFont typeface="Arial"/>
              <a:buChar char="•"/>
            </a:pPr>
            <a:r>
              <a:rPr lang="en-US" sz="1899" spc="9">
                <a:solidFill>
                  <a:srgbClr val="47557E"/>
                </a:solidFill>
                <a:latin typeface="Inter"/>
                <a:ea typeface="Inter"/>
                <a:cs typeface="Inter"/>
                <a:sym typeface="Inter"/>
              </a:rPr>
              <a:t>Uses 8 key factors and 65 smaller details (KPIs).</a:t>
            </a:r>
          </a:p>
          <a:p>
            <a:pPr marL="410209" lvl="1" indent="-205105" algn="l">
              <a:lnSpc>
                <a:spcPts val="3381"/>
              </a:lnSpc>
              <a:buFont typeface="Arial"/>
              <a:buChar char="•"/>
            </a:pPr>
            <a:r>
              <a:rPr lang="en-US" sz="1899" spc="9">
                <a:solidFill>
                  <a:srgbClr val="47557E"/>
                </a:solidFill>
                <a:latin typeface="Inter"/>
                <a:ea typeface="Inter"/>
                <a:cs typeface="Inter"/>
                <a:sym typeface="Inter"/>
              </a:rPr>
              <a:t>Helps users pick the best cloud service for their needs.</a:t>
            </a:r>
          </a:p>
        </p:txBody>
      </p:sp>
      <p:sp>
        <p:nvSpPr>
          <p:cNvPr id="13" name="TextBox 13"/>
          <p:cNvSpPr txBox="1"/>
          <p:nvPr/>
        </p:nvSpPr>
        <p:spPr>
          <a:xfrm>
            <a:off x="10038036" y="6800139"/>
            <a:ext cx="6705524" cy="1387534"/>
          </a:xfrm>
          <a:prstGeom prst="rect">
            <a:avLst/>
          </a:prstGeom>
        </p:spPr>
        <p:txBody>
          <a:bodyPr lIns="0" tIns="0" rIns="0" bIns="0" rtlCol="0" anchor="t">
            <a:spAutoFit/>
          </a:bodyPr>
          <a:lstStyle/>
          <a:p>
            <a:pPr marL="455824" lvl="1" indent="-227912" algn="l">
              <a:lnSpc>
                <a:spcPts val="3758"/>
              </a:lnSpc>
              <a:buFont typeface="Arial"/>
              <a:buChar char="•"/>
            </a:pPr>
            <a:r>
              <a:rPr lang="en-US" sz="2111" spc="10">
                <a:solidFill>
                  <a:srgbClr val="47557E"/>
                </a:solidFill>
                <a:latin typeface="Inter"/>
                <a:ea typeface="Inter"/>
                <a:cs typeface="Inter"/>
                <a:sym typeface="Inter"/>
              </a:rPr>
              <a:t>A multi-criteria decision-making model</a:t>
            </a:r>
          </a:p>
          <a:p>
            <a:pPr marL="455824" lvl="1" indent="-227912" algn="l">
              <a:lnSpc>
                <a:spcPts val="3758"/>
              </a:lnSpc>
              <a:buFont typeface="Arial"/>
              <a:buChar char="•"/>
            </a:pPr>
            <a:r>
              <a:rPr lang="en-US" sz="2111" spc="10">
                <a:solidFill>
                  <a:srgbClr val="47557E"/>
                </a:solidFill>
                <a:latin typeface="Inter"/>
                <a:ea typeface="Inter"/>
                <a:cs typeface="Inter"/>
                <a:sym typeface="Inter"/>
              </a:rPr>
              <a:t>Uses hierarchical ranking to evaluate cloud services</a:t>
            </a:r>
          </a:p>
        </p:txBody>
      </p:sp>
      <p:sp>
        <p:nvSpPr>
          <p:cNvPr id="14" name="TextBox 14"/>
          <p:cNvSpPr txBox="1"/>
          <p:nvPr/>
        </p:nvSpPr>
        <p:spPr>
          <a:xfrm>
            <a:off x="6468548" y="5584276"/>
            <a:ext cx="1671049" cy="515519"/>
          </a:xfrm>
          <a:prstGeom prst="rect">
            <a:avLst/>
          </a:prstGeom>
        </p:spPr>
        <p:txBody>
          <a:bodyPr lIns="0" tIns="0" rIns="0" bIns="0" rtlCol="0" anchor="t">
            <a:spAutoFit/>
          </a:bodyPr>
          <a:lstStyle/>
          <a:p>
            <a:pPr algn="ctr">
              <a:lnSpc>
                <a:spcPts val="4246"/>
              </a:lnSpc>
            </a:pPr>
            <a:r>
              <a:rPr lang="en-US" sz="3033" spc="15">
                <a:solidFill>
                  <a:srgbClr val="47557E"/>
                </a:solidFill>
                <a:latin typeface="Inter"/>
                <a:ea typeface="Inter"/>
                <a:cs typeface="Inter"/>
                <a:sym typeface="Inter"/>
              </a:rPr>
              <a:t>UCSMI</a:t>
            </a:r>
          </a:p>
        </p:txBody>
      </p:sp>
      <p:sp>
        <p:nvSpPr>
          <p:cNvPr id="15" name="TextBox 15"/>
          <p:cNvSpPr txBox="1"/>
          <p:nvPr/>
        </p:nvSpPr>
        <p:spPr>
          <a:xfrm>
            <a:off x="14284889" y="8214703"/>
            <a:ext cx="2794967" cy="513588"/>
          </a:xfrm>
          <a:prstGeom prst="rect">
            <a:avLst/>
          </a:prstGeom>
        </p:spPr>
        <p:txBody>
          <a:bodyPr lIns="0" tIns="0" rIns="0" bIns="0" rtlCol="0" anchor="t">
            <a:spAutoFit/>
          </a:bodyPr>
          <a:lstStyle/>
          <a:p>
            <a:pPr algn="ctr">
              <a:lnSpc>
                <a:spcPts val="4241"/>
              </a:lnSpc>
            </a:pPr>
            <a:r>
              <a:rPr lang="en-US" sz="3029" spc="15">
                <a:solidFill>
                  <a:srgbClr val="47557E"/>
                </a:solidFill>
                <a:latin typeface="Inter"/>
                <a:ea typeface="Inter"/>
                <a:cs typeface="Inter"/>
                <a:sym typeface="Inter"/>
              </a:rPr>
              <a:t>MAGIQ</a:t>
            </a:r>
          </a:p>
        </p:txBody>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8" name="TextBox 18"/>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9275760" y="3825828"/>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33666" y="3299957"/>
            <a:ext cx="1189120" cy="2497965"/>
            <a:chOff x="0" y="0"/>
            <a:chExt cx="313184" cy="657900"/>
          </a:xfrm>
        </p:grpSpPr>
        <p:sp>
          <p:nvSpPr>
            <p:cNvPr id="6" name="Freeform 6"/>
            <p:cNvSpPr/>
            <p:nvPr/>
          </p:nvSpPr>
          <p:spPr>
            <a:xfrm>
              <a:off x="0" y="0"/>
              <a:ext cx="313184" cy="657900"/>
            </a:xfrm>
            <a:custGeom>
              <a:avLst/>
              <a:gdLst/>
              <a:ahLst/>
              <a:cxnLst/>
              <a:rect l="l" t="t" r="r" b="b"/>
              <a:pathLst>
                <a:path w="313184" h="657900">
                  <a:moveTo>
                    <a:pt x="0" y="0"/>
                  </a:moveTo>
                  <a:lnTo>
                    <a:pt x="313184" y="0"/>
                  </a:lnTo>
                  <a:lnTo>
                    <a:pt x="313184" y="657900"/>
                  </a:lnTo>
                  <a:lnTo>
                    <a:pt x="0" y="657900"/>
                  </a:lnTo>
                  <a:close/>
                </a:path>
              </a:pathLst>
            </a:custGeom>
            <a:solidFill>
              <a:srgbClr val="47557E"/>
            </a:solidFill>
          </p:spPr>
        </p:sp>
        <p:sp>
          <p:nvSpPr>
            <p:cNvPr id="7" name="TextBox 7"/>
            <p:cNvSpPr txBox="1"/>
            <p:nvPr/>
          </p:nvSpPr>
          <p:spPr>
            <a:xfrm>
              <a:off x="0" y="-38100"/>
              <a:ext cx="313184" cy="6960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007976" flipH="1" flipV="1">
            <a:off x="8422944" y="8192422"/>
            <a:ext cx="4754343" cy="7494363"/>
          </a:xfrm>
          <a:custGeom>
            <a:avLst/>
            <a:gdLst/>
            <a:ahLst/>
            <a:cxnLst/>
            <a:rect l="l" t="t" r="r" b="b"/>
            <a:pathLst>
              <a:path w="4754343" h="7494363">
                <a:moveTo>
                  <a:pt x="4754343" y="7494363"/>
                </a:moveTo>
                <a:lnTo>
                  <a:pt x="0" y="7494363"/>
                </a:lnTo>
                <a:lnTo>
                  <a:pt x="0" y="0"/>
                </a:lnTo>
                <a:lnTo>
                  <a:pt x="4754343" y="0"/>
                </a:lnTo>
                <a:lnTo>
                  <a:pt x="4754343"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1" name="Freeform 11"/>
          <p:cNvSpPr/>
          <p:nvPr/>
        </p:nvSpPr>
        <p:spPr>
          <a:xfrm>
            <a:off x="2106091" y="5085915"/>
            <a:ext cx="9406169" cy="3033490"/>
          </a:xfrm>
          <a:custGeom>
            <a:avLst/>
            <a:gdLst/>
            <a:ahLst/>
            <a:cxnLst/>
            <a:rect l="l" t="t" r="r" b="b"/>
            <a:pathLst>
              <a:path w="9406169" h="3033490">
                <a:moveTo>
                  <a:pt x="0" y="0"/>
                </a:moveTo>
                <a:lnTo>
                  <a:pt x="9406170" y="0"/>
                </a:lnTo>
                <a:lnTo>
                  <a:pt x="9406170" y="3033490"/>
                </a:lnTo>
                <a:lnTo>
                  <a:pt x="0" y="3033490"/>
                </a:lnTo>
                <a:lnTo>
                  <a:pt x="0" y="0"/>
                </a:lnTo>
                <a:close/>
              </a:path>
            </a:pathLst>
          </a:custGeom>
          <a:blipFill>
            <a:blip r:embed="rId7"/>
            <a:stretch>
              <a:fillRect/>
            </a:stretch>
          </a:blipFill>
        </p:spPr>
      </p:sp>
      <p:sp>
        <p:nvSpPr>
          <p:cNvPr id="12" name="TextBox 12"/>
          <p:cNvSpPr txBox="1"/>
          <p:nvPr/>
        </p:nvSpPr>
        <p:spPr>
          <a:xfrm>
            <a:off x="769261" y="1044910"/>
            <a:ext cx="13857255" cy="1514109"/>
          </a:xfrm>
          <a:prstGeom prst="rect">
            <a:avLst/>
          </a:prstGeom>
        </p:spPr>
        <p:txBody>
          <a:bodyPr lIns="0" tIns="0" rIns="0" bIns="0" rtlCol="0" anchor="t">
            <a:spAutoFit/>
          </a:bodyPr>
          <a:lstStyle/>
          <a:p>
            <a:pPr algn="l">
              <a:lnSpc>
                <a:spcPts val="6046"/>
              </a:lnSpc>
            </a:pPr>
            <a:r>
              <a:rPr lang="en-US" sz="4723" b="1" spc="23">
                <a:solidFill>
                  <a:srgbClr val="935B86"/>
                </a:solidFill>
                <a:latin typeface="Inter Bold"/>
                <a:ea typeface="Inter Bold"/>
                <a:cs typeface="Inter Bold"/>
                <a:sym typeface="Inter Bold"/>
              </a:rPr>
              <a:t>The UNIFIED CLOUD SERVICE MEASUREMENT INDEX</a:t>
            </a:r>
          </a:p>
        </p:txBody>
      </p:sp>
      <p:sp>
        <p:nvSpPr>
          <p:cNvPr id="13" name="TextBox 13"/>
          <p:cNvSpPr txBox="1"/>
          <p:nvPr/>
        </p:nvSpPr>
        <p:spPr>
          <a:xfrm>
            <a:off x="714152" y="3997407"/>
            <a:ext cx="1248982" cy="1402733"/>
          </a:xfrm>
          <a:prstGeom prst="rect">
            <a:avLst/>
          </a:prstGeom>
        </p:spPr>
        <p:txBody>
          <a:bodyPr lIns="0" tIns="0" rIns="0" bIns="0" rtlCol="0" anchor="t">
            <a:spAutoFit/>
          </a:bodyPr>
          <a:lstStyle/>
          <a:p>
            <a:pPr algn="l">
              <a:lnSpc>
                <a:spcPts val="10446"/>
              </a:lnSpc>
            </a:pPr>
            <a:r>
              <a:rPr lang="en-US" sz="10659" b="1" spc="53" dirty="0">
                <a:solidFill>
                  <a:srgbClr val="F5B7CC"/>
                </a:solidFill>
                <a:latin typeface="Inter Bold"/>
                <a:ea typeface="Inter Bold"/>
                <a:cs typeface="Inter Bold"/>
                <a:sym typeface="Inter Bold"/>
              </a:rPr>
              <a:t>1.</a:t>
            </a:r>
          </a:p>
        </p:txBody>
      </p:sp>
      <p:sp>
        <p:nvSpPr>
          <p:cNvPr id="14" name="TextBox 14"/>
          <p:cNvSpPr txBox="1"/>
          <p:nvPr/>
        </p:nvSpPr>
        <p:spPr>
          <a:xfrm>
            <a:off x="769261" y="2791151"/>
            <a:ext cx="13479645" cy="563119"/>
          </a:xfrm>
          <a:prstGeom prst="rect">
            <a:avLst/>
          </a:prstGeom>
        </p:spPr>
        <p:txBody>
          <a:bodyPr lIns="0" tIns="0" rIns="0" bIns="0" rtlCol="0" anchor="t">
            <a:spAutoFit/>
          </a:bodyPr>
          <a:lstStyle/>
          <a:p>
            <a:pPr algn="just">
              <a:lnSpc>
                <a:spcPts val="4805"/>
              </a:lnSpc>
            </a:pPr>
            <a:r>
              <a:rPr lang="en-US" sz="2699" spc="13">
                <a:solidFill>
                  <a:srgbClr val="606D98"/>
                </a:solidFill>
                <a:latin typeface="Inter"/>
                <a:ea typeface="Inter"/>
                <a:cs typeface="Inter"/>
                <a:sym typeface="Inter"/>
              </a:rPr>
              <a:t>The UCSMI framework evaluates Cloud services based on eight key categories :</a:t>
            </a:r>
          </a:p>
        </p:txBody>
      </p:sp>
      <p:sp>
        <p:nvSpPr>
          <p:cNvPr id="15" name="TextBox 15"/>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6" name="Group 16"/>
          <p:cNvGrpSpPr/>
          <p:nvPr/>
        </p:nvGrpSpPr>
        <p:grpSpPr>
          <a:xfrm>
            <a:off x="1963134" y="4062903"/>
            <a:ext cx="8635879" cy="871678"/>
            <a:chOff x="0" y="0"/>
            <a:chExt cx="11514506" cy="1162238"/>
          </a:xfrm>
        </p:grpSpPr>
        <p:sp>
          <p:nvSpPr>
            <p:cNvPr id="17" name="TextBox 17"/>
            <p:cNvSpPr txBox="1"/>
            <p:nvPr/>
          </p:nvSpPr>
          <p:spPr>
            <a:xfrm>
              <a:off x="0" y="-161925"/>
              <a:ext cx="11514506" cy="768984"/>
            </a:xfrm>
            <a:prstGeom prst="rect">
              <a:avLst/>
            </a:prstGeom>
          </p:spPr>
          <p:txBody>
            <a:bodyPr lIns="0" tIns="0" rIns="0" bIns="0" rtlCol="0" anchor="t">
              <a:spAutoFit/>
            </a:bodyPr>
            <a:lstStyle/>
            <a:p>
              <a:pPr algn="just">
                <a:lnSpc>
                  <a:spcPts val="5340"/>
                </a:lnSpc>
              </a:pPr>
              <a:r>
                <a:rPr lang="en-US" sz="3000" b="1" spc="15">
                  <a:solidFill>
                    <a:srgbClr val="222E53"/>
                  </a:solidFill>
                  <a:latin typeface="Inter Bold"/>
                  <a:ea typeface="Inter Bold"/>
                  <a:cs typeface="Inter Bold"/>
                  <a:sym typeface="Inter Bold"/>
                </a:rPr>
                <a:t>Security and privacy</a:t>
              </a:r>
            </a:p>
          </p:txBody>
        </p:sp>
        <p:sp>
          <p:nvSpPr>
            <p:cNvPr id="18" name="TextBox 18"/>
            <p:cNvSpPr txBox="1"/>
            <p:nvPr/>
          </p:nvSpPr>
          <p:spPr>
            <a:xfrm>
              <a:off x="0" y="621614"/>
              <a:ext cx="11514506" cy="540624"/>
            </a:xfrm>
            <a:prstGeom prst="rect">
              <a:avLst/>
            </a:prstGeom>
          </p:spPr>
          <p:txBody>
            <a:bodyPr lIns="0" tIns="0" rIns="0" bIns="0" rtlCol="0" anchor="t">
              <a:spAutoFit/>
            </a:bodyPr>
            <a:lstStyle/>
            <a:p>
              <a:pPr algn="just">
                <a:lnSpc>
                  <a:spcPts val="3782"/>
                </a:lnSpc>
              </a:pPr>
              <a:r>
                <a:rPr lang="en-US" sz="2124" spc="10">
                  <a:solidFill>
                    <a:srgbClr val="192445"/>
                  </a:solidFill>
                  <a:latin typeface="Inter"/>
                  <a:ea typeface="Inter"/>
                  <a:cs typeface="Inter"/>
                  <a:sym typeface="Inter"/>
                </a:rPr>
                <a:t>The KPIs to measure security and privacy are shown in Figure 1 .</a:t>
              </a:r>
            </a:p>
          </p:txBody>
        </p:sp>
      </p:grpSp>
      <p:sp>
        <p:nvSpPr>
          <p:cNvPr id="19" name="TextBox 19"/>
          <p:cNvSpPr txBox="1"/>
          <p:nvPr/>
        </p:nvSpPr>
        <p:spPr>
          <a:xfrm>
            <a:off x="3316357" y="8233705"/>
            <a:ext cx="8061841" cy="323215"/>
          </a:xfrm>
          <a:prstGeom prst="rect">
            <a:avLst/>
          </a:prstGeom>
        </p:spPr>
        <p:txBody>
          <a:bodyPr lIns="0" tIns="0" rIns="0" bIns="0" rtlCol="0" anchor="t">
            <a:spAutoFit/>
          </a:bodyPr>
          <a:lstStyle/>
          <a:p>
            <a:pPr algn="ctr">
              <a:lnSpc>
                <a:spcPts val="2659"/>
              </a:lnSpc>
              <a:spcBef>
                <a:spcPct val="0"/>
              </a:spcBef>
            </a:pPr>
            <a:r>
              <a:rPr lang="en-US" sz="1899" spc="9">
                <a:solidFill>
                  <a:srgbClr val="222E53"/>
                </a:solidFill>
                <a:latin typeface="Inter"/>
                <a:ea typeface="Inter"/>
                <a:cs typeface="Inter"/>
                <a:sym typeface="Inter"/>
              </a:rPr>
              <a:t> FIGURE 1: KPIs to evaluate the security and privacy of cloud services.</a:t>
            </a:r>
          </a:p>
        </p:txBody>
      </p:sp>
      <p:sp>
        <p:nvSpPr>
          <p:cNvPr id="20" name="TextBox 20"/>
          <p:cNvSpPr txBox="1"/>
          <p:nvPr/>
        </p:nvSpPr>
        <p:spPr>
          <a:xfrm>
            <a:off x="15621001" y="9519687"/>
            <a:ext cx="576962" cy="381596"/>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1493</Words>
  <Application>Microsoft Office PowerPoint</Application>
  <PresentationFormat>Custom</PresentationFormat>
  <Paragraphs>270</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Aptos</vt: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final_cloud</dc:title>
  <cp:lastModifiedBy>Rifah Sajida</cp:lastModifiedBy>
  <cp:revision>7</cp:revision>
  <dcterms:created xsi:type="dcterms:W3CDTF">2006-08-16T00:00:00Z</dcterms:created>
  <dcterms:modified xsi:type="dcterms:W3CDTF">2025-02-10T20:37:28Z</dcterms:modified>
  <dc:identifier>DAGeU1bpekM</dc:identifier>
</cp:coreProperties>
</file>